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 name="Shape 35"/>
        <p:cNvGrpSpPr/>
        <p:nvPr/>
      </p:nvGrpSpPr>
      <p:grpSpPr>
        <a:xfrm>
          <a:off x="0" y="0"/>
          <a:ext cx="0" cy="0"/>
          <a:chOff x="0" y="0"/>
          <a:chExt cx="0" cy="0"/>
        </a:xfrm>
      </p:grpSpPr>
      <p:sp>
        <p:nvSpPr>
          <p:cNvPr id="36" name="Google Shape;36;p: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 name="Google Shape;3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33957782_0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33957782_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33957782_0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33957782_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633957782_01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633957782_0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33957782_1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33957782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33957782_1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3395778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33957782_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3395778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33957782_0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33957782_0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33957782_0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33957782_0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33957782_1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3395778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33957782_1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3395778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 name="Shape 41"/>
        <p:cNvGrpSpPr/>
        <p:nvPr/>
      </p:nvGrpSpPr>
      <p:grpSpPr>
        <a:xfrm>
          <a:off x="0" y="0"/>
          <a:ext cx="0" cy="0"/>
          <a:chOff x="0" y="0"/>
          <a:chExt cx="0" cy="0"/>
        </a:xfrm>
      </p:grpSpPr>
      <p:sp>
        <p:nvSpPr>
          <p:cNvPr id="42" name="Google Shape;42;g633957782_0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 name="Google Shape;43;g633957782_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34186b03_0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34186b03_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34186b03_2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34186b03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34186b03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34186b0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34186b03_2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34186b03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34186b03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34186b0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634186b03_2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34186b03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8c1a08517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c1a0851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1f19d60538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19d6053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1f19d60538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19d6053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1f19d6053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19d605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g633957782_0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633957782_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1f19d60538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19d6053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1f19d60538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19d6053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33957782_1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3395778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5ca3845b_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5ca3845b_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34186b03_2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34186b03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3464e9193a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464e919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34186b03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34186b0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33957782_0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33957782_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34186b03_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34186b03_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33957782_0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33957782_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633957782_0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63395778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33957782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3395778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rot="10800000">
            <a:off x="0" y="3093235"/>
            <a:ext cx="8458200" cy="7125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685800" y="1300757"/>
            <a:ext cx="7772400" cy="1684200"/>
          </a:xfrm>
          <a:prstGeom prst="rect">
            <a:avLst/>
          </a:prstGeom>
        </p:spPr>
        <p:txBody>
          <a:bodyPr anchorCtr="0" anchor="b" bIns="91425" lIns="91425" spcFirstLastPara="1" rIns="91425" wrap="square" tIns="91425"/>
          <a:lstStyle>
            <a:lvl1pPr lvl="0">
              <a:spcBef>
                <a:spcPts val="0"/>
              </a:spcBef>
              <a:spcAft>
                <a:spcPts val="0"/>
              </a:spcAft>
              <a:buClr>
                <a:schemeClr val="dk2"/>
              </a:buClr>
              <a:buSzPts val="7200"/>
              <a:buNone/>
              <a:defRPr sz="7200">
                <a:solidFill>
                  <a:schemeClr val="dk2"/>
                </a:solidFill>
              </a:defRPr>
            </a:lvl1pPr>
            <a:lvl2pPr lvl="1">
              <a:spcBef>
                <a:spcPts val="0"/>
              </a:spcBef>
              <a:spcAft>
                <a:spcPts val="0"/>
              </a:spcAft>
              <a:buClr>
                <a:schemeClr val="dk2"/>
              </a:buClr>
              <a:buSzPts val="7200"/>
              <a:buNone/>
              <a:defRPr sz="7200">
                <a:solidFill>
                  <a:schemeClr val="dk2"/>
                </a:solidFill>
              </a:defRPr>
            </a:lvl2pPr>
            <a:lvl3pPr lvl="2">
              <a:spcBef>
                <a:spcPts val="0"/>
              </a:spcBef>
              <a:spcAft>
                <a:spcPts val="0"/>
              </a:spcAft>
              <a:buClr>
                <a:schemeClr val="dk2"/>
              </a:buClr>
              <a:buSzPts val="7200"/>
              <a:buNone/>
              <a:defRPr sz="7200">
                <a:solidFill>
                  <a:schemeClr val="dk2"/>
                </a:solidFill>
              </a:defRPr>
            </a:lvl3pPr>
            <a:lvl4pPr lvl="3">
              <a:spcBef>
                <a:spcPts val="0"/>
              </a:spcBef>
              <a:spcAft>
                <a:spcPts val="0"/>
              </a:spcAft>
              <a:buClr>
                <a:schemeClr val="dk2"/>
              </a:buClr>
              <a:buSzPts val="7200"/>
              <a:buNone/>
              <a:defRPr sz="7200">
                <a:solidFill>
                  <a:schemeClr val="dk2"/>
                </a:solidFill>
              </a:defRPr>
            </a:lvl4pPr>
            <a:lvl5pPr lvl="4">
              <a:spcBef>
                <a:spcPts val="0"/>
              </a:spcBef>
              <a:spcAft>
                <a:spcPts val="0"/>
              </a:spcAft>
              <a:buClr>
                <a:schemeClr val="dk2"/>
              </a:buClr>
              <a:buSzPts val="7200"/>
              <a:buNone/>
              <a:defRPr sz="7200">
                <a:solidFill>
                  <a:schemeClr val="dk2"/>
                </a:solidFill>
              </a:defRPr>
            </a:lvl5pPr>
            <a:lvl6pPr lvl="5">
              <a:spcBef>
                <a:spcPts val="0"/>
              </a:spcBef>
              <a:spcAft>
                <a:spcPts val="0"/>
              </a:spcAft>
              <a:buClr>
                <a:schemeClr val="dk2"/>
              </a:buClr>
              <a:buSzPts val="7200"/>
              <a:buNone/>
              <a:defRPr sz="7200">
                <a:solidFill>
                  <a:schemeClr val="dk2"/>
                </a:solidFill>
              </a:defRPr>
            </a:lvl6pPr>
            <a:lvl7pPr lvl="6">
              <a:spcBef>
                <a:spcPts val="0"/>
              </a:spcBef>
              <a:spcAft>
                <a:spcPts val="0"/>
              </a:spcAft>
              <a:buClr>
                <a:schemeClr val="dk2"/>
              </a:buClr>
              <a:buSzPts val="7200"/>
              <a:buNone/>
              <a:defRPr sz="7200">
                <a:solidFill>
                  <a:schemeClr val="dk2"/>
                </a:solidFill>
              </a:defRPr>
            </a:lvl7pPr>
            <a:lvl8pPr lvl="7">
              <a:spcBef>
                <a:spcPts val="0"/>
              </a:spcBef>
              <a:spcAft>
                <a:spcPts val="0"/>
              </a:spcAft>
              <a:buClr>
                <a:schemeClr val="dk2"/>
              </a:buClr>
              <a:buSzPts val="7200"/>
              <a:buNone/>
              <a:defRPr sz="7200">
                <a:solidFill>
                  <a:schemeClr val="dk2"/>
                </a:solidFill>
              </a:defRPr>
            </a:lvl8pPr>
            <a:lvl9pPr lvl="8">
              <a:spcBef>
                <a:spcPts val="0"/>
              </a:spcBef>
              <a:spcAft>
                <a:spcPts val="0"/>
              </a:spcAft>
              <a:buClr>
                <a:schemeClr val="dk2"/>
              </a:buClr>
              <a:buSzPts val="7200"/>
              <a:buNone/>
              <a:defRPr sz="7200">
                <a:solidFill>
                  <a:schemeClr val="dk2"/>
                </a:solidFill>
              </a:defRPr>
            </a:lvl9pPr>
          </a:lstStyle>
          <a:p/>
        </p:txBody>
      </p:sp>
      <p:sp>
        <p:nvSpPr>
          <p:cNvPr id="12" name="Google Shape;12;p2"/>
          <p:cNvSpPr txBox="1"/>
          <p:nvPr>
            <p:ph idx="1" type="subTitle"/>
          </p:nvPr>
        </p:nvSpPr>
        <p:spPr>
          <a:xfrm>
            <a:off x="685800" y="3093357"/>
            <a:ext cx="7772400" cy="712500"/>
          </a:xfrm>
          <a:prstGeom prst="rect">
            <a:avLst/>
          </a:prstGeom>
        </p:spPr>
        <p:txBody>
          <a:bodyPr anchorCtr="0" anchor="ctr" bIns="91425" lIns="91425" spcFirstLastPara="1" rIns="91425" wrap="square" tIns="91425"/>
          <a:lstStyle>
            <a:lvl1pPr lvl="0">
              <a:spcBef>
                <a:spcPts val="0"/>
              </a:spcBef>
              <a:spcAft>
                <a:spcPts val="0"/>
              </a:spcAft>
              <a:buClr>
                <a:schemeClr val="lt2"/>
              </a:buClr>
              <a:buSzPts val="3000"/>
              <a:buNone/>
              <a:defRPr b="1">
                <a:solidFill>
                  <a:schemeClr val="lt2"/>
                </a:solidFill>
              </a:defRPr>
            </a:lvl1pPr>
            <a:lvl2pPr lvl="1">
              <a:spcBef>
                <a:spcPts val="0"/>
              </a:spcBef>
              <a:spcAft>
                <a:spcPts val="0"/>
              </a:spcAft>
              <a:buClr>
                <a:schemeClr val="lt2"/>
              </a:buClr>
              <a:buSzPts val="3000"/>
              <a:buNone/>
              <a:defRPr b="1" sz="3000">
                <a:solidFill>
                  <a:schemeClr val="lt2"/>
                </a:solidFill>
              </a:defRPr>
            </a:lvl2pPr>
            <a:lvl3pPr lvl="2">
              <a:spcBef>
                <a:spcPts val="0"/>
              </a:spcBef>
              <a:spcAft>
                <a:spcPts val="0"/>
              </a:spcAft>
              <a:buClr>
                <a:schemeClr val="lt2"/>
              </a:buClr>
              <a:buSzPts val="3000"/>
              <a:buNone/>
              <a:defRPr b="1" sz="3000">
                <a:solidFill>
                  <a:schemeClr val="lt2"/>
                </a:solidFill>
              </a:defRPr>
            </a:lvl3pPr>
            <a:lvl4pPr lvl="3">
              <a:spcBef>
                <a:spcPts val="0"/>
              </a:spcBef>
              <a:spcAft>
                <a:spcPts val="0"/>
              </a:spcAft>
              <a:buClr>
                <a:schemeClr val="lt2"/>
              </a:buClr>
              <a:buSzPts val="3000"/>
              <a:buNone/>
              <a:defRPr b="1" sz="3000">
                <a:solidFill>
                  <a:schemeClr val="lt2"/>
                </a:solidFill>
              </a:defRPr>
            </a:lvl4pPr>
            <a:lvl5pPr lvl="4">
              <a:spcBef>
                <a:spcPts val="0"/>
              </a:spcBef>
              <a:spcAft>
                <a:spcPts val="0"/>
              </a:spcAft>
              <a:buClr>
                <a:schemeClr val="lt2"/>
              </a:buClr>
              <a:buSzPts val="3000"/>
              <a:buNone/>
              <a:defRPr b="1" sz="3000">
                <a:solidFill>
                  <a:schemeClr val="lt2"/>
                </a:solidFill>
              </a:defRPr>
            </a:lvl5pPr>
            <a:lvl6pPr lvl="5">
              <a:spcBef>
                <a:spcPts val="0"/>
              </a:spcBef>
              <a:spcAft>
                <a:spcPts val="0"/>
              </a:spcAft>
              <a:buClr>
                <a:schemeClr val="lt2"/>
              </a:buClr>
              <a:buSzPts val="3000"/>
              <a:buNone/>
              <a:defRPr b="1" sz="3000">
                <a:solidFill>
                  <a:schemeClr val="lt2"/>
                </a:solidFill>
              </a:defRPr>
            </a:lvl6pPr>
            <a:lvl7pPr lvl="6">
              <a:spcBef>
                <a:spcPts val="0"/>
              </a:spcBef>
              <a:spcAft>
                <a:spcPts val="0"/>
              </a:spcAft>
              <a:buClr>
                <a:schemeClr val="lt2"/>
              </a:buClr>
              <a:buSzPts val="3000"/>
              <a:buNone/>
              <a:defRPr b="1" sz="3000">
                <a:solidFill>
                  <a:schemeClr val="lt2"/>
                </a:solidFill>
              </a:defRPr>
            </a:lvl7pPr>
            <a:lvl8pPr lvl="7">
              <a:spcBef>
                <a:spcPts val="0"/>
              </a:spcBef>
              <a:spcAft>
                <a:spcPts val="0"/>
              </a:spcAft>
              <a:buClr>
                <a:schemeClr val="lt2"/>
              </a:buClr>
              <a:buSzPts val="3000"/>
              <a:buNone/>
              <a:defRPr b="1" sz="3000">
                <a:solidFill>
                  <a:schemeClr val="lt2"/>
                </a:solidFill>
              </a:defRPr>
            </a:lvl8pPr>
            <a:lvl9pPr lvl="8">
              <a:spcBef>
                <a:spcPts val="0"/>
              </a:spcBef>
              <a:spcAft>
                <a:spcPts val="0"/>
              </a:spcAft>
              <a:buClr>
                <a:schemeClr val="lt2"/>
              </a:buClr>
              <a:buSzPts val="3000"/>
              <a:buNone/>
              <a:defRPr b="1" sz="3000">
                <a:solidFill>
                  <a:schemeClr val="lt2"/>
                </a:solidFill>
              </a:defRPr>
            </a:lvl9pPr>
          </a:lstStyle>
          <a:p/>
        </p:txBody>
      </p:sp>
      <p:sp>
        <p:nvSpPr>
          <p:cNvPr id="13" name="Google Shape;13;p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 name="Shape 14"/>
        <p:cNvGrpSpPr/>
        <p:nvPr/>
      </p:nvGrpSpPr>
      <p:grpSpPr>
        <a:xfrm>
          <a:off x="0" y="0"/>
          <a:ext cx="0" cy="0"/>
          <a:chOff x="0" y="0"/>
          <a:chExt cx="0" cy="0"/>
        </a:xfrm>
      </p:grpSpPr>
      <p:sp>
        <p:nvSpPr>
          <p:cNvPr id="15" name="Google Shape;15;p3"/>
          <p:cNvSpPr/>
          <p:nvPr/>
        </p:nvSpPr>
        <p:spPr>
          <a:xfrm>
            <a:off x="0" y="205977"/>
            <a:ext cx="8686800" cy="11655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57200" y="205978"/>
            <a:ext cx="8229600" cy="1141500"/>
          </a:xfrm>
          <a:prstGeom prst="rect">
            <a:avLst/>
          </a:prstGeom>
        </p:spPr>
        <p:txBody>
          <a:bodyPr anchorCtr="0" anchor="b" bIns="91425" lIns="91425" spcFirstLastPara="1" rIns="91425" wrap="square" tIns="91425"/>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7" name="Google Shape;17;p3"/>
          <p:cNvSpPr txBox="1"/>
          <p:nvPr>
            <p:ph idx="1" type="body"/>
          </p:nvPr>
        </p:nvSpPr>
        <p:spPr>
          <a:xfrm>
            <a:off x="457200" y="1460499"/>
            <a:ext cx="8229600" cy="34653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8" name="Google Shape;18;p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9" name="Shape 19"/>
        <p:cNvGrpSpPr/>
        <p:nvPr/>
      </p:nvGrpSpPr>
      <p:grpSpPr>
        <a:xfrm>
          <a:off x="0" y="0"/>
          <a:ext cx="0" cy="0"/>
          <a:chOff x="0" y="0"/>
          <a:chExt cx="0" cy="0"/>
        </a:xfrm>
      </p:grpSpPr>
      <p:sp>
        <p:nvSpPr>
          <p:cNvPr id="20" name="Google Shape;20;p4"/>
          <p:cNvSpPr/>
          <p:nvPr/>
        </p:nvSpPr>
        <p:spPr>
          <a:xfrm>
            <a:off x="0" y="205977"/>
            <a:ext cx="8686800" cy="11655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57200" y="205978"/>
            <a:ext cx="8229600" cy="1141500"/>
          </a:xfrm>
          <a:prstGeom prst="rect">
            <a:avLst/>
          </a:prstGeom>
        </p:spPr>
        <p:txBody>
          <a:bodyPr anchorCtr="0" anchor="b" bIns="91425" lIns="91425" spcFirstLastPara="1" rIns="91425" wrap="square" tIns="91425"/>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2" name="Google Shape;22;p4"/>
          <p:cNvSpPr txBox="1"/>
          <p:nvPr>
            <p:ph idx="1" type="body"/>
          </p:nvPr>
        </p:nvSpPr>
        <p:spPr>
          <a:xfrm>
            <a:off x="457200" y="1460499"/>
            <a:ext cx="4030200" cy="34653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3" name="Google Shape;23;p4"/>
          <p:cNvSpPr txBox="1"/>
          <p:nvPr>
            <p:ph idx="2" type="body"/>
          </p:nvPr>
        </p:nvSpPr>
        <p:spPr>
          <a:xfrm>
            <a:off x="4656667" y="1461909"/>
            <a:ext cx="4030200" cy="34653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4" name="Google Shape;24;p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5"/>
          <p:cNvSpPr/>
          <p:nvPr/>
        </p:nvSpPr>
        <p:spPr>
          <a:xfrm>
            <a:off x="0" y="205977"/>
            <a:ext cx="8686800" cy="11655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57200" y="205978"/>
            <a:ext cx="8229600" cy="1141500"/>
          </a:xfrm>
          <a:prstGeom prst="rect">
            <a:avLst/>
          </a:prstGeom>
        </p:spPr>
        <p:txBody>
          <a:bodyPr anchorCtr="0" anchor="b" bIns="91425" lIns="91425" spcFirstLastPara="1" rIns="91425" wrap="square" tIns="91425"/>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 name="Google Shape;28;p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9" name="Shape 29"/>
        <p:cNvGrpSpPr/>
        <p:nvPr/>
      </p:nvGrpSpPr>
      <p:grpSpPr>
        <a:xfrm>
          <a:off x="0" y="0"/>
          <a:ext cx="0" cy="0"/>
          <a:chOff x="0" y="0"/>
          <a:chExt cx="0" cy="0"/>
        </a:xfrm>
      </p:grpSpPr>
      <p:sp>
        <p:nvSpPr>
          <p:cNvPr id="30" name="Google Shape;30;p6"/>
          <p:cNvSpPr/>
          <p:nvPr/>
        </p:nvSpPr>
        <p:spPr>
          <a:xfrm>
            <a:off x="0" y="4406309"/>
            <a:ext cx="8686800" cy="51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1" name="Google Shape;31;p6"/>
          <p:cNvSpPr txBox="1"/>
          <p:nvPr>
            <p:ph idx="1" type="body"/>
          </p:nvPr>
        </p:nvSpPr>
        <p:spPr>
          <a:xfrm>
            <a:off x="457200" y="4406309"/>
            <a:ext cx="8229600" cy="519600"/>
          </a:xfrm>
          <a:prstGeom prst="rect">
            <a:avLst/>
          </a:prstGeom>
        </p:spPr>
        <p:txBody>
          <a:bodyPr anchorCtr="0" anchor="ctr" bIns="91425" lIns="91425" spcFirstLastPara="1" rIns="91425" wrap="square" tIns="91425"/>
          <a:lstStyle>
            <a:lvl1pPr indent="-228600" lvl="0" marL="457200">
              <a:spcBef>
                <a:spcPts val="0"/>
              </a:spcBef>
              <a:spcAft>
                <a:spcPts val="0"/>
              </a:spcAft>
              <a:buClr>
                <a:schemeClr val="lt1"/>
              </a:buClr>
              <a:buSzPts val="2400"/>
              <a:buNone/>
              <a:defRPr b="1" sz="2400">
                <a:solidFill>
                  <a:schemeClr val="lt1"/>
                </a:solidFill>
              </a:defRPr>
            </a:lvl1pPr>
          </a:lstStyle>
          <a:p/>
        </p:txBody>
      </p:sp>
      <p:sp>
        <p:nvSpPr>
          <p:cNvPr id="32" name="Google Shape;32;p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3" name="Shape 33"/>
        <p:cNvGrpSpPr/>
        <p:nvPr/>
      </p:nvGrpSpPr>
      <p:grpSpPr>
        <a:xfrm>
          <a:off x="0" y="0"/>
          <a:ext cx="0" cy="0"/>
          <a:chOff x="0" y="0"/>
          <a:chExt cx="0" cy="0"/>
        </a:xfrm>
      </p:grpSpPr>
      <p:sp>
        <p:nvSpPr>
          <p:cNvPr id="34" name="Google Shape;34;p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11415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7" name="Google Shape;7;p1"/>
          <p:cNvSpPr txBox="1"/>
          <p:nvPr>
            <p:ph idx="1" type="body"/>
          </p:nvPr>
        </p:nvSpPr>
        <p:spPr>
          <a:xfrm>
            <a:off x="457200" y="1460499"/>
            <a:ext cx="8229600" cy="34653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chemeClr val="dk2"/>
              </a:buClr>
              <a:buSzPts val="3000"/>
              <a:buChar char="●"/>
              <a:defRPr sz="3000">
                <a:solidFill>
                  <a:schemeClr val="dk2"/>
                </a:solidFill>
              </a:defRPr>
            </a:lvl1pPr>
            <a:lvl2pPr indent="-381000" lvl="1" marL="914400">
              <a:spcBef>
                <a:spcPts val="0"/>
              </a:spcBef>
              <a:spcAft>
                <a:spcPts val="0"/>
              </a:spcAft>
              <a:buClr>
                <a:schemeClr val="dk2"/>
              </a:buClr>
              <a:buSzPts val="2400"/>
              <a:buChar char="○"/>
              <a:defRPr sz="2400">
                <a:solidFill>
                  <a:schemeClr val="dk2"/>
                </a:solidFill>
              </a:defRPr>
            </a:lvl2pPr>
            <a:lvl3pPr indent="-381000" lvl="2" marL="1371600">
              <a:spcBef>
                <a:spcPts val="0"/>
              </a:spcBef>
              <a:spcAft>
                <a:spcPts val="0"/>
              </a:spcAft>
              <a:buClr>
                <a:schemeClr val="dk2"/>
              </a:buClr>
              <a:buSzPts val="2400"/>
              <a:buChar char="■"/>
              <a:defRPr sz="24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sp>
        <p:nvSpPr>
          <p:cNvPr id="8" name="Google Shape;8;p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www.youtube.com/watch?v=9r3yGCq4InA" TargetMode="External"/><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www.youtube.com/watch?v=yqUFy-t4MlQ" TargetMode="External"/><Relationship Id="rId4" Type="http://schemas.openxmlformats.org/officeDocument/2006/relationships/image" Target="../media/image3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www.youtube.com/watch?v=oqGuJhOeMek" TargetMode="External"/><Relationship Id="rId4"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youtube.com/watch?v=sRv19gkZ4E0" TargetMode="External"/><Relationship Id="rId4" Type="http://schemas.openxmlformats.org/officeDocument/2006/relationships/image" Target="../media/image2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www.youtube.com/watch?v=ZF9bjAfYm_s" TargetMode="External"/><Relationship Id="rId4" Type="http://schemas.openxmlformats.org/officeDocument/2006/relationships/image" Target="../media/image3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www.youtube.com/watch?v=Rpj0emEGShQ" TargetMode="Externa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 name="Shape 38"/>
        <p:cNvGrpSpPr/>
        <p:nvPr/>
      </p:nvGrpSpPr>
      <p:grpSpPr>
        <a:xfrm>
          <a:off x="0" y="0"/>
          <a:ext cx="0" cy="0"/>
          <a:chOff x="0" y="0"/>
          <a:chExt cx="0" cy="0"/>
        </a:xfrm>
      </p:grpSpPr>
      <p:sp>
        <p:nvSpPr>
          <p:cNvPr id="39" name="Google Shape;39;p8"/>
          <p:cNvSpPr txBox="1"/>
          <p:nvPr>
            <p:ph type="ctrTitle"/>
          </p:nvPr>
        </p:nvSpPr>
        <p:spPr>
          <a:xfrm>
            <a:off x="685800" y="1300757"/>
            <a:ext cx="7772400" cy="168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Viral Reproduction</a:t>
            </a:r>
            <a:endParaRPr/>
          </a:p>
        </p:txBody>
      </p:sp>
      <p:sp>
        <p:nvSpPr>
          <p:cNvPr id="40" name="Google Shape;40;p8"/>
          <p:cNvSpPr txBox="1"/>
          <p:nvPr>
            <p:ph idx="1" type="subTitle"/>
          </p:nvPr>
        </p:nvSpPr>
        <p:spPr>
          <a:xfrm>
            <a:off x="685800" y="3093357"/>
            <a:ext cx="7772400" cy="71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Unit 10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Viral Reproduction - Lytic</a:t>
            </a:r>
            <a:endParaRPr/>
          </a:p>
        </p:txBody>
      </p:sp>
      <p:sp>
        <p:nvSpPr>
          <p:cNvPr id="105" name="Google Shape;105;p17"/>
          <p:cNvSpPr txBox="1"/>
          <p:nvPr>
            <p:ph idx="1" type="body"/>
          </p:nvPr>
        </p:nvSpPr>
        <p:spPr>
          <a:xfrm>
            <a:off x="457200" y="1460500"/>
            <a:ext cx="5325900" cy="346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Step 3: The host cell’s DNA is destroyed, and viral DNA and parts are replicated.</a:t>
            </a:r>
            <a:endParaRPr/>
          </a:p>
        </p:txBody>
      </p:sp>
      <p:pic>
        <p:nvPicPr>
          <p:cNvPr id="106" name="Google Shape;106;p17"/>
          <p:cNvPicPr preferRelativeResize="0"/>
          <p:nvPr/>
        </p:nvPicPr>
        <p:blipFill>
          <a:blip r:embed="rId3">
            <a:alphaModFix/>
          </a:blip>
          <a:stretch>
            <a:fillRect/>
          </a:stretch>
        </p:blipFill>
        <p:spPr>
          <a:xfrm rot="3090541">
            <a:off x="5529465" y="2150273"/>
            <a:ext cx="2910669" cy="238005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Viral Reproduction - Lytic</a:t>
            </a:r>
            <a:endParaRPr/>
          </a:p>
        </p:txBody>
      </p:sp>
      <p:sp>
        <p:nvSpPr>
          <p:cNvPr id="112" name="Google Shape;112;p18"/>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Step 4: Viral parts are assembled into new viruses.</a:t>
            </a:r>
            <a:endParaRPr/>
          </a:p>
        </p:txBody>
      </p:sp>
      <p:pic>
        <p:nvPicPr>
          <p:cNvPr id="113" name="Google Shape;113;p18"/>
          <p:cNvPicPr preferRelativeResize="0"/>
          <p:nvPr/>
        </p:nvPicPr>
        <p:blipFill>
          <a:blip r:embed="rId3">
            <a:alphaModFix/>
          </a:blip>
          <a:stretch>
            <a:fillRect/>
          </a:stretch>
        </p:blipFill>
        <p:spPr>
          <a:xfrm>
            <a:off x="2415538" y="2097600"/>
            <a:ext cx="4312925" cy="2777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pic>
        <p:nvPicPr>
          <p:cNvPr id="118" name="Google Shape;118;p19"/>
          <p:cNvPicPr preferRelativeResize="0"/>
          <p:nvPr/>
        </p:nvPicPr>
        <p:blipFill>
          <a:blip r:embed="rId3">
            <a:alphaModFix/>
          </a:blip>
          <a:stretch>
            <a:fillRect/>
          </a:stretch>
        </p:blipFill>
        <p:spPr>
          <a:xfrm rot="-5400000">
            <a:off x="5524897" y="1680447"/>
            <a:ext cx="3535100" cy="3095225"/>
          </a:xfrm>
          <a:prstGeom prst="rect">
            <a:avLst/>
          </a:prstGeom>
          <a:noFill/>
          <a:ln>
            <a:noFill/>
          </a:ln>
        </p:spPr>
      </p:pic>
      <p:sp>
        <p:nvSpPr>
          <p:cNvPr id="119" name="Google Shape;119;p19"/>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Viral Reproduction - Lytic</a:t>
            </a:r>
            <a:endParaRPr/>
          </a:p>
        </p:txBody>
      </p:sp>
      <p:sp>
        <p:nvSpPr>
          <p:cNvPr id="120" name="Google Shape;120;p19"/>
          <p:cNvSpPr txBox="1"/>
          <p:nvPr>
            <p:ph idx="1" type="body"/>
          </p:nvPr>
        </p:nvSpPr>
        <p:spPr>
          <a:xfrm>
            <a:off x="457200" y="1460500"/>
            <a:ext cx="5657100" cy="346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Step 5: The host cell bursts (lyses) and releases new viruses.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new viruses can go and infect other cells.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Viral Reproduction - Lytic</a:t>
            </a:r>
            <a:endParaRPr/>
          </a:p>
        </p:txBody>
      </p:sp>
      <p:pic>
        <p:nvPicPr>
          <p:cNvPr id="126" name="Google Shape;126;p20"/>
          <p:cNvPicPr preferRelativeResize="0"/>
          <p:nvPr/>
        </p:nvPicPr>
        <p:blipFill>
          <a:blip r:embed="rId3">
            <a:alphaModFix/>
          </a:blip>
          <a:stretch>
            <a:fillRect/>
          </a:stretch>
        </p:blipFill>
        <p:spPr>
          <a:xfrm>
            <a:off x="1678177" y="1460500"/>
            <a:ext cx="5787650" cy="3613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Viral Reproduction - Lysogenic</a:t>
            </a:r>
            <a:endParaRPr sz="4200"/>
          </a:p>
        </p:txBody>
      </p:sp>
      <p:sp>
        <p:nvSpPr>
          <p:cNvPr id="132" name="Google Shape;132;p21"/>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Step 1: The virus attaches to the host cell.</a:t>
            </a:r>
            <a:endParaRPr/>
          </a:p>
        </p:txBody>
      </p:sp>
      <p:pic>
        <p:nvPicPr>
          <p:cNvPr id="133" name="Google Shape;133;p21"/>
          <p:cNvPicPr preferRelativeResize="0"/>
          <p:nvPr/>
        </p:nvPicPr>
        <p:blipFill>
          <a:blip r:embed="rId3">
            <a:alphaModFix/>
          </a:blip>
          <a:stretch>
            <a:fillRect/>
          </a:stretch>
        </p:blipFill>
        <p:spPr>
          <a:xfrm>
            <a:off x="1826613" y="2288700"/>
            <a:ext cx="5490775" cy="2478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Viral Reproduction - Lysogenic</a:t>
            </a:r>
            <a:endParaRPr sz="4200"/>
          </a:p>
        </p:txBody>
      </p:sp>
      <p:sp>
        <p:nvSpPr>
          <p:cNvPr id="139" name="Google Shape;139;p22"/>
          <p:cNvSpPr txBox="1"/>
          <p:nvPr>
            <p:ph idx="1" type="body"/>
          </p:nvPr>
        </p:nvSpPr>
        <p:spPr>
          <a:xfrm>
            <a:off x="457200" y="1460500"/>
            <a:ext cx="4301100" cy="346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Step 2: The virus injects its DNA into the host cell.</a:t>
            </a:r>
            <a:endParaRPr sz="2400"/>
          </a:p>
        </p:txBody>
      </p:sp>
      <p:pic>
        <p:nvPicPr>
          <p:cNvPr id="140" name="Google Shape;140;p22"/>
          <p:cNvPicPr preferRelativeResize="0"/>
          <p:nvPr/>
        </p:nvPicPr>
        <p:blipFill>
          <a:blip r:embed="rId3">
            <a:alphaModFix/>
          </a:blip>
          <a:stretch>
            <a:fillRect/>
          </a:stretch>
        </p:blipFill>
        <p:spPr>
          <a:xfrm>
            <a:off x="5096900" y="1744100"/>
            <a:ext cx="3589900" cy="2898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Viral Reproduction - Lysogenic</a:t>
            </a:r>
            <a:endParaRPr sz="4200"/>
          </a:p>
        </p:txBody>
      </p:sp>
      <p:sp>
        <p:nvSpPr>
          <p:cNvPr id="146" name="Google Shape;146;p23"/>
          <p:cNvSpPr txBox="1"/>
          <p:nvPr>
            <p:ph idx="1" type="body"/>
          </p:nvPr>
        </p:nvSpPr>
        <p:spPr>
          <a:xfrm>
            <a:off x="457200" y="1460500"/>
            <a:ext cx="4557000" cy="346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Step 3: The viral DNA is combined with the host cell’s DNA (called a </a:t>
            </a:r>
            <a:r>
              <a:rPr lang="en">
                <a:solidFill>
                  <a:schemeClr val="accent4"/>
                </a:solidFill>
                <a:highlight>
                  <a:srgbClr val="FFFFFF"/>
                </a:highlight>
              </a:rPr>
              <a:t>prophage</a:t>
            </a:r>
            <a:r>
              <a:rPr lang="en"/>
              <a:t>), but it remains inactive.</a:t>
            </a:r>
            <a:endParaRPr/>
          </a:p>
        </p:txBody>
      </p:sp>
      <p:pic>
        <p:nvPicPr>
          <p:cNvPr id="147" name="Google Shape;147;p23"/>
          <p:cNvPicPr preferRelativeResize="0"/>
          <p:nvPr/>
        </p:nvPicPr>
        <p:blipFill>
          <a:blip r:embed="rId3">
            <a:alphaModFix/>
          </a:blip>
          <a:stretch>
            <a:fillRect/>
          </a:stretch>
        </p:blipFill>
        <p:spPr>
          <a:xfrm>
            <a:off x="5058375" y="1842263"/>
            <a:ext cx="3800475" cy="28297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Google Shape;152;p24"/>
          <p:cNvPicPr preferRelativeResize="0"/>
          <p:nvPr/>
        </p:nvPicPr>
        <p:blipFill rotWithShape="1">
          <a:blip r:embed="rId3">
            <a:alphaModFix/>
          </a:blip>
          <a:srcRect b="0" l="21531" r="0" t="0"/>
          <a:stretch/>
        </p:blipFill>
        <p:spPr>
          <a:xfrm>
            <a:off x="4107350" y="1738677"/>
            <a:ext cx="4746325" cy="3001948"/>
          </a:xfrm>
          <a:prstGeom prst="rect">
            <a:avLst/>
          </a:prstGeom>
          <a:noFill/>
          <a:ln>
            <a:noFill/>
          </a:ln>
        </p:spPr>
      </p:pic>
      <p:sp>
        <p:nvSpPr>
          <p:cNvPr id="153" name="Google Shape;153;p24"/>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Viral Reproduction - Lysogenic</a:t>
            </a:r>
            <a:endParaRPr sz="4200"/>
          </a:p>
        </p:txBody>
      </p:sp>
      <p:sp>
        <p:nvSpPr>
          <p:cNvPr id="154" name="Google Shape;154;p24"/>
          <p:cNvSpPr txBox="1"/>
          <p:nvPr>
            <p:ph idx="1" type="body"/>
          </p:nvPr>
        </p:nvSpPr>
        <p:spPr>
          <a:xfrm>
            <a:off x="457200" y="1460500"/>
            <a:ext cx="3887700" cy="346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Step 4: The viral DNA is replicated along with the host cell’s DNA.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Viral Reproduction - Lysogenic</a:t>
            </a:r>
            <a:endParaRPr sz="4200"/>
          </a:p>
        </p:txBody>
      </p:sp>
      <p:sp>
        <p:nvSpPr>
          <p:cNvPr id="160" name="Google Shape;160;p25"/>
          <p:cNvSpPr txBox="1"/>
          <p:nvPr>
            <p:ph idx="1" type="body"/>
          </p:nvPr>
        </p:nvSpPr>
        <p:spPr>
          <a:xfrm>
            <a:off x="457200" y="1460500"/>
            <a:ext cx="4502100" cy="346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Step 5: Cell division produces many cells that are infected with the inactive viral DNA.</a:t>
            </a:r>
            <a:endParaRPr/>
          </a:p>
        </p:txBody>
      </p:sp>
      <p:grpSp>
        <p:nvGrpSpPr>
          <p:cNvPr id="161" name="Google Shape;161;p25"/>
          <p:cNvGrpSpPr/>
          <p:nvPr/>
        </p:nvGrpSpPr>
        <p:grpSpPr>
          <a:xfrm>
            <a:off x="5041662" y="1597510"/>
            <a:ext cx="3914188" cy="3107476"/>
            <a:chOff x="4731559" y="1541650"/>
            <a:chExt cx="4215150" cy="3337425"/>
          </a:xfrm>
        </p:grpSpPr>
        <p:pic>
          <p:nvPicPr>
            <p:cNvPr id="162" name="Google Shape;162;p25"/>
            <p:cNvPicPr preferRelativeResize="0"/>
            <p:nvPr/>
          </p:nvPicPr>
          <p:blipFill>
            <a:blip r:embed="rId3">
              <a:alphaModFix/>
            </a:blip>
            <a:stretch>
              <a:fillRect/>
            </a:stretch>
          </p:blipFill>
          <p:spPr>
            <a:xfrm flipH="1">
              <a:off x="5262309" y="1695275"/>
              <a:ext cx="935325" cy="746725"/>
            </a:xfrm>
            <a:prstGeom prst="rect">
              <a:avLst/>
            </a:prstGeom>
            <a:noFill/>
            <a:ln>
              <a:noFill/>
            </a:ln>
          </p:spPr>
        </p:pic>
        <p:pic>
          <p:nvPicPr>
            <p:cNvPr id="163" name="Google Shape;163;p25"/>
            <p:cNvPicPr preferRelativeResize="0"/>
            <p:nvPr/>
          </p:nvPicPr>
          <p:blipFill>
            <a:blip r:embed="rId3">
              <a:alphaModFix/>
            </a:blip>
            <a:stretch>
              <a:fillRect/>
            </a:stretch>
          </p:blipFill>
          <p:spPr>
            <a:xfrm flipH="1">
              <a:off x="4956284" y="3384275"/>
              <a:ext cx="935325" cy="746725"/>
            </a:xfrm>
            <a:prstGeom prst="rect">
              <a:avLst/>
            </a:prstGeom>
            <a:noFill/>
            <a:ln>
              <a:noFill/>
            </a:ln>
          </p:spPr>
        </p:pic>
        <p:pic>
          <p:nvPicPr>
            <p:cNvPr id="164" name="Google Shape;164;p25"/>
            <p:cNvPicPr preferRelativeResize="0"/>
            <p:nvPr/>
          </p:nvPicPr>
          <p:blipFill>
            <a:blip r:embed="rId3">
              <a:alphaModFix/>
            </a:blip>
            <a:stretch>
              <a:fillRect/>
            </a:stretch>
          </p:blipFill>
          <p:spPr>
            <a:xfrm flipH="1">
              <a:off x="7474135" y="1541650"/>
              <a:ext cx="935325" cy="746725"/>
            </a:xfrm>
            <a:prstGeom prst="rect">
              <a:avLst/>
            </a:prstGeom>
            <a:noFill/>
            <a:ln>
              <a:noFill/>
            </a:ln>
          </p:spPr>
        </p:pic>
        <p:pic>
          <p:nvPicPr>
            <p:cNvPr id="165" name="Google Shape;165;p25"/>
            <p:cNvPicPr preferRelativeResize="0"/>
            <p:nvPr/>
          </p:nvPicPr>
          <p:blipFill>
            <a:blip r:embed="rId3">
              <a:alphaModFix/>
            </a:blip>
            <a:stretch>
              <a:fillRect/>
            </a:stretch>
          </p:blipFill>
          <p:spPr>
            <a:xfrm flipH="1">
              <a:off x="6918110" y="2405213"/>
              <a:ext cx="935325" cy="746725"/>
            </a:xfrm>
            <a:prstGeom prst="rect">
              <a:avLst/>
            </a:prstGeom>
            <a:noFill/>
            <a:ln>
              <a:noFill/>
            </a:ln>
          </p:spPr>
        </p:pic>
        <p:pic>
          <p:nvPicPr>
            <p:cNvPr id="166" name="Google Shape;166;p25"/>
            <p:cNvPicPr preferRelativeResize="0"/>
            <p:nvPr/>
          </p:nvPicPr>
          <p:blipFill>
            <a:blip r:embed="rId3">
              <a:alphaModFix/>
            </a:blip>
            <a:stretch>
              <a:fillRect/>
            </a:stretch>
          </p:blipFill>
          <p:spPr>
            <a:xfrm flipH="1">
              <a:off x="6135410" y="3249638"/>
              <a:ext cx="935325" cy="746725"/>
            </a:xfrm>
            <a:prstGeom prst="rect">
              <a:avLst/>
            </a:prstGeom>
            <a:noFill/>
            <a:ln>
              <a:noFill/>
            </a:ln>
          </p:spPr>
        </p:pic>
        <p:pic>
          <p:nvPicPr>
            <p:cNvPr id="167" name="Google Shape;167;p25"/>
            <p:cNvPicPr preferRelativeResize="0"/>
            <p:nvPr/>
          </p:nvPicPr>
          <p:blipFill>
            <a:blip r:embed="rId3">
              <a:alphaModFix/>
            </a:blip>
            <a:stretch>
              <a:fillRect/>
            </a:stretch>
          </p:blipFill>
          <p:spPr>
            <a:xfrm flipH="1">
              <a:off x="4731559" y="2539775"/>
              <a:ext cx="935325" cy="746725"/>
            </a:xfrm>
            <a:prstGeom prst="rect">
              <a:avLst/>
            </a:prstGeom>
            <a:noFill/>
            <a:ln>
              <a:noFill/>
            </a:ln>
          </p:spPr>
        </p:pic>
        <p:pic>
          <p:nvPicPr>
            <p:cNvPr id="168" name="Google Shape;168;p25"/>
            <p:cNvPicPr preferRelativeResize="0"/>
            <p:nvPr/>
          </p:nvPicPr>
          <p:blipFill>
            <a:blip r:embed="rId3">
              <a:alphaModFix/>
            </a:blip>
            <a:stretch>
              <a:fillRect/>
            </a:stretch>
          </p:blipFill>
          <p:spPr>
            <a:xfrm flipH="1">
              <a:off x="6387585" y="1582825"/>
              <a:ext cx="935325" cy="746725"/>
            </a:xfrm>
            <a:prstGeom prst="rect">
              <a:avLst/>
            </a:prstGeom>
            <a:noFill/>
            <a:ln>
              <a:noFill/>
            </a:ln>
          </p:spPr>
        </p:pic>
        <p:pic>
          <p:nvPicPr>
            <p:cNvPr id="169" name="Google Shape;169;p25"/>
            <p:cNvPicPr preferRelativeResize="0"/>
            <p:nvPr/>
          </p:nvPicPr>
          <p:blipFill>
            <a:blip r:embed="rId3">
              <a:alphaModFix/>
            </a:blip>
            <a:stretch>
              <a:fillRect/>
            </a:stretch>
          </p:blipFill>
          <p:spPr>
            <a:xfrm flipH="1">
              <a:off x="5824835" y="2442000"/>
              <a:ext cx="935325" cy="746725"/>
            </a:xfrm>
            <a:prstGeom prst="rect">
              <a:avLst/>
            </a:prstGeom>
            <a:noFill/>
            <a:ln>
              <a:noFill/>
            </a:ln>
          </p:spPr>
        </p:pic>
        <p:pic>
          <p:nvPicPr>
            <p:cNvPr id="170" name="Google Shape;170;p25"/>
            <p:cNvPicPr preferRelativeResize="0"/>
            <p:nvPr/>
          </p:nvPicPr>
          <p:blipFill>
            <a:blip r:embed="rId3">
              <a:alphaModFix/>
            </a:blip>
            <a:stretch>
              <a:fillRect/>
            </a:stretch>
          </p:blipFill>
          <p:spPr>
            <a:xfrm flipH="1">
              <a:off x="7269985" y="3268775"/>
              <a:ext cx="935325" cy="746725"/>
            </a:xfrm>
            <a:prstGeom prst="rect">
              <a:avLst/>
            </a:prstGeom>
            <a:noFill/>
            <a:ln>
              <a:noFill/>
            </a:ln>
          </p:spPr>
        </p:pic>
        <p:pic>
          <p:nvPicPr>
            <p:cNvPr id="171" name="Google Shape;171;p25"/>
            <p:cNvPicPr preferRelativeResize="0"/>
            <p:nvPr/>
          </p:nvPicPr>
          <p:blipFill>
            <a:blip r:embed="rId3">
              <a:alphaModFix/>
            </a:blip>
            <a:stretch>
              <a:fillRect/>
            </a:stretch>
          </p:blipFill>
          <p:spPr>
            <a:xfrm flipH="1">
              <a:off x="8011385" y="2329550"/>
              <a:ext cx="935325" cy="746725"/>
            </a:xfrm>
            <a:prstGeom prst="rect">
              <a:avLst/>
            </a:prstGeom>
            <a:noFill/>
            <a:ln>
              <a:noFill/>
            </a:ln>
          </p:spPr>
        </p:pic>
        <p:pic>
          <p:nvPicPr>
            <p:cNvPr id="172" name="Google Shape;172;p25"/>
            <p:cNvPicPr preferRelativeResize="0"/>
            <p:nvPr/>
          </p:nvPicPr>
          <p:blipFill>
            <a:blip r:embed="rId3">
              <a:alphaModFix/>
            </a:blip>
            <a:stretch>
              <a:fillRect/>
            </a:stretch>
          </p:blipFill>
          <p:spPr>
            <a:xfrm flipH="1">
              <a:off x="6717410" y="4132350"/>
              <a:ext cx="935325" cy="746725"/>
            </a:xfrm>
            <a:prstGeom prst="rect">
              <a:avLst/>
            </a:prstGeom>
            <a:noFill/>
            <a:ln>
              <a:noFill/>
            </a:ln>
          </p:spPr>
        </p:pic>
        <p:pic>
          <p:nvPicPr>
            <p:cNvPr id="173" name="Google Shape;173;p25"/>
            <p:cNvPicPr preferRelativeResize="0"/>
            <p:nvPr/>
          </p:nvPicPr>
          <p:blipFill>
            <a:blip r:embed="rId3">
              <a:alphaModFix/>
            </a:blip>
            <a:stretch>
              <a:fillRect/>
            </a:stretch>
          </p:blipFill>
          <p:spPr>
            <a:xfrm flipH="1">
              <a:off x="5586234" y="4131000"/>
              <a:ext cx="935325" cy="74672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p26"/>
          <p:cNvPicPr preferRelativeResize="0"/>
          <p:nvPr/>
        </p:nvPicPr>
        <p:blipFill>
          <a:blip r:embed="rId3">
            <a:alphaModFix/>
          </a:blip>
          <a:stretch>
            <a:fillRect/>
          </a:stretch>
        </p:blipFill>
        <p:spPr>
          <a:xfrm>
            <a:off x="534403" y="2496900"/>
            <a:ext cx="7943196" cy="2491100"/>
          </a:xfrm>
          <a:prstGeom prst="rect">
            <a:avLst/>
          </a:prstGeom>
          <a:noFill/>
          <a:ln>
            <a:noFill/>
          </a:ln>
        </p:spPr>
      </p:pic>
      <p:sp>
        <p:nvSpPr>
          <p:cNvPr id="179" name="Google Shape;179;p26"/>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Lysogenic Infection</a:t>
            </a:r>
            <a:endParaRPr/>
          </a:p>
        </p:txBody>
      </p:sp>
      <p:sp>
        <p:nvSpPr>
          <p:cNvPr id="180" name="Google Shape;180;p26"/>
          <p:cNvSpPr txBox="1"/>
          <p:nvPr>
            <p:ph idx="1" type="body"/>
          </p:nvPr>
        </p:nvSpPr>
        <p:spPr>
          <a:xfrm>
            <a:off x="325200" y="1497175"/>
            <a:ext cx="8361600" cy="126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viral DNA can remain dormant, or it can activate. If it activates, it will enter the lytic cycle.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 name="Shape 44"/>
        <p:cNvGrpSpPr/>
        <p:nvPr/>
      </p:nvGrpSpPr>
      <p:grpSpPr>
        <a:xfrm>
          <a:off x="0" y="0"/>
          <a:ext cx="0" cy="0"/>
          <a:chOff x="0" y="0"/>
          <a:chExt cx="0" cy="0"/>
        </a:xfrm>
      </p:grpSpPr>
      <p:sp>
        <p:nvSpPr>
          <p:cNvPr id="45" name="Google Shape;45;p9"/>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Concept</a:t>
            </a:r>
            <a:endParaRPr/>
          </a:p>
        </p:txBody>
      </p:sp>
      <p:sp>
        <p:nvSpPr>
          <p:cNvPr id="46" name="Google Shape;46;p9"/>
          <p:cNvSpPr txBox="1"/>
          <p:nvPr>
            <p:ph idx="1" type="body"/>
          </p:nvPr>
        </p:nvSpPr>
        <p:spPr>
          <a:xfrm>
            <a:off x="457200" y="1460499"/>
            <a:ext cx="8229600" cy="1141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Viruses come in many shapes and reproduce in different ways.</a:t>
            </a:r>
            <a:endParaRPr/>
          </a:p>
        </p:txBody>
      </p:sp>
      <p:grpSp>
        <p:nvGrpSpPr>
          <p:cNvPr id="47" name="Google Shape;47;p9"/>
          <p:cNvGrpSpPr/>
          <p:nvPr/>
        </p:nvGrpSpPr>
        <p:grpSpPr>
          <a:xfrm>
            <a:off x="587086" y="2715013"/>
            <a:ext cx="7969841" cy="2231292"/>
            <a:chOff x="457200" y="2622250"/>
            <a:chExt cx="8282075" cy="2523800"/>
          </a:xfrm>
        </p:grpSpPr>
        <p:pic>
          <p:nvPicPr>
            <p:cNvPr id="48" name="Google Shape;48;p9"/>
            <p:cNvPicPr preferRelativeResize="0"/>
            <p:nvPr/>
          </p:nvPicPr>
          <p:blipFill>
            <a:blip r:embed="rId3">
              <a:alphaModFix/>
            </a:blip>
            <a:stretch>
              <a:fillRect/>
            </a:stretch>
          </p:blipFill>
          <p:spPr>
            <a:xfrm>
              <a:off x="457200" y="2710800"/>
              <a:ext cx="2346700" cy="2346700"/>
            </a:xfrm>
            <a:prstGeom prst="rect">
              <a:avLst/>
            </a:prstGeom>
            <a:noFill/>
            <a:ln>
              <a:noFill/>
            </a:ln>
          </p:spPr>
        </p:pic>
        <p:pic>
          <p:nvPicPr>
            <p:cNvPr id="49" name="Google Shape;49;p9"/>
            <p:cNvPicPr preferRelativeResize="0"/>
            <p:nvPr/>
          </p:nvPicPr>
          <p:blipFill>
            <a:blip r:embed="rId4">
              <a:alphaModFix/>
            </a:blip>
            <a:stretch>
              <a:fillRect/>
            </a:stretch>
          </p:blipFill>
          <p:spPr>
            <a:xfrm>
              <a:off x="3053163" y="2645325"/>
              <a:ext cx="3037675" cy="2477650"/>
            </a:xfrm>
            <a:prstGeom prst="rect">
              <a:avLst/>
            </a:prstGeom>
            <a:noFill/>
            <a:ln>
              <a:noFill/>
            </a:ln>
          </p:spPr>
        </p:pic>
        <p:pic>
          <p:nvPicPr>
            <p:cNvPr id="50" name="Google Shape;50;p9"/>
            <p:cNvPicPr preferRelativeResize="0"/>
            <p:nvPr/>
          </p:nvPicPr>
          <p:blipFill>
            <a:blip r:embed="rId5">
              <a:alphaModFix/>
            </a:blip>
            <a:stretch>
              <a:fillRect/>
            </a:stretch>
          </p:blipFill>
          <p:spPr>
            <a:xfrm>
              <a:off x="6215475" y="2622250"/>
              <a:ext cx="2523800" cy="2523800"/>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Watch from 1:55-6:20</a:t>
            </a:r>
            <a:endParaRPr/>
          </a:p>
        </p:txBody>
      </p:sp>
      <p:sp>
        <p:nvSpPr>
          <p:cNvPr id="186" name="Google Shape;186;p27"/>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descr="High school science teacher Tyler DeWitt was ecstatic about a lesson plan on bacteria (how cool!) -- and devastated when his students hated it. The problem was the textbook: it was impossible to understand. He delivers a rousing call for science teachers to ditch the jargon and extreme precision, and instead make science sing through stories and demonstrations. (Filmed at TEDxBeaconStreet.)&#10;&#10;Talk by Tyler DeWitt." id="187" name="Google Shape;187;p27" title="Hey science teachers -- make it fun - Tyler DeWitt">
            <a:hlinkClick r:id="rId3"/>
          </p:cNvPr>
          <p:cNvPicPr preferRelativeResize="0"/>
          <p:nvPr/>
        </p:nvPicPr>
        <p:blipFill>
          <a:blip r:embed="rId4">
            <a:alphaModFix/>
          </a:blip>
          <a:stretch>
            <a:fillRect/>
          </a:stretch>
        </p:blipFill>
        <p:spPr>
          <a:xfrm>
            <a:off x="2261800" y="1460500"/>
            <a:ext cx="4620400" cy="3465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retrovirus?</a:t>
            </a:r>
            <a:endParaRPr/>
          </a:p>
        </p:txBody>
      </p:sp>
      <p:sp>
        <p:nvSpPr>
          <p:cNvPr id="193" name="Google Shape;193;p28"/>
          <p:cNvSpPr txBox="1"/>
          <p:nvPr>
            <p:ph idx="1" type="body"/>
          </p:nvPr>
        </p:nvSpPr>
        <p:spPr>
          <a:xfrm>
            <a:off x="457200" y="1460500"/>
            <a:ext cx="5145000" cy="346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Almost all organisms, including most viruses, store their genetic material in DNA. A retroviruses is a virus that </a:t>
            </a:r>
            <a:r>
              <a:rPr b="1" lang="en">
                <a:solidFill>
                  <a:schemeClr val="accent4"/>
                </a:solidFill>
              </a:rPr>
              <a:t>uses RNA as the genetic material.</a:t>
            </a:r>
            <a:endParaRPr b="1">
              <a:solidFill>
                <a:schemeClr val="accent4"/>
              </a:solidFill>
            </a:endParaRPr>
          </a:p>
        </p:txBody>
      </p:sp>
      <p:pic>
        <p:nvPicPr>
          <p:cNvPr id="194" name="Google Shape;194;p28"/>
          <p:cNvPicPr preferRelativeResize="0"/>
          <p:nvPr/>
        </p:nvPicPr>
        <p:blipFill>
          <a:blip r:embed="rId3">
            <a:alphaModFix/>
          </a:blip>
          <a:stretch>
            <a:fillRect/>
          </a:stretch>
        </p:blipFill>
        <p:spPr>
          <a:xfrm>
            <a:off x="5988152" y="1460500"/>
            <a:ext cx="2698647" cy="3682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457200" y="205976"/>
            <a:ext cx="8229600" cy="92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Human Immunodeficiency Virus (HIV)</a:t>
            </a:r>
            <a:endParaRPr sz="3500"/>
          </a:p>
        </p:txBody>
      </p:sp>
      <p:sp>
        <p:nvSpPr>
          <p:cNvPr id="200" name="Google Shape;200;p29"/>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HIV is a retrovirus that infects the </a:t>
            </a:r>
            <a:r>
              <a:rPr b="1" lang="en">
                <a:solidFill>
                  <a:schemeClr val="accent4"/>
                </a:solidFill>
              </a:rPr>
              <a:t>cells (Helper T-cells) that form the body’s immune system</a:t>
            </a:r>
            <a:r>
              <a:rPr lang="en"/>
              <a:t>. As HIV infects more cells, the immune system becomes weaker - which can lead to a person developing AIDS.</a:t>
            </a:r>
            <a:endParaRPr/>
          </a:p>
        </p:txBody>
      </p:sp>
      <p:pic>
        <p:nvPicPr>
          <p:cNvPr id="201" name="Google Shape;201;p29"/>
          <p:cNvPicPr preferRelativeResize="0"/>
          <p:nvPr/>
        </p:nvPicPr>
        <p:blipFill>
          <a:blip r:embed="rId3">
            <a:alphaModFix/>
          </a:blip>
          <a:stretch>
            <a:fillRect/>
          </a:stretch>
        </p:blipFill>
        <p:spPr>
          <a:xfrm>
            <a:off x="4891050" y="3573875"/>
            <a:ext cx="1863500" cy="1598025"/>
          </a:xfrm>
          <a:prstGeom prst="rect">
            <a:avLst/>
          </a:prstGeom>
          <a:noFill/>
          <a:ln>
            <a:noFill/>
          </a:ln>
        </p:spPr>
      </p:pic>
      <p:pic>
        <p:nvPicPr>
          <p:cNvPr id="202" name="Google Shape;202;p29"/>
          <p:cNvPicPr preferRelativeResize="0"/>
          <p:nvPr/>
        </p:nvPicPr>
        <p:blipFill>
          <a:blip r:embed="rId4">
            <a:alphaModFix/>
          </a:blip>
          <a:stretch>
            <a:fillRect/>
          </a:stretch>
        </p:blipFill>
        <p:spPr>
          <a:xfrm>
            <a:off x="7188491" y="3497675"/>
            <a:ext cx="1648194" cy="15980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HIV Transmission</a:t>
            </a:r>
            <a:endParaRPr/>
          </a:p>
        </p:txBody>
      </p:sp>
      <p:sp>
        <p:nvSpPr>
          <p:cNvPr id="208" name="Google Shape;208;p30"/>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Char char="●"/>
            </a:pPr>
            <a:r>
              <a:rPr lang="en" sz="2200"/>
              <a:t>Body fluids from an HIV-infected person can transmit HIV. These body fluids include:</a:t>
            </a:r>
            <a:endParaRPr sz="2200"/>
          </a:p>
          <a:p>
            <a:pPr indent="-368300" lvl="1" marL="914400" rtl="0" algn="l">
              <a:spcBef>
                <a:spcPts val="0"/>
              </a:spcBef>
              <a:spcAft>
                <a:spcPts val="0"/>
              </a:spcAft>
              <a:buSzPts val="2200"/>
              <a:buChar char="○"/>
            </a:pPr>
            <a:r>
              <a:rPr lang="en" sz="2200"/>
              <a:t>Blood</a:t>
            </a:r>
            <a:endParaRPr sz="2200"/>
          </a:p>
          <a:p>
            <a:pPr indent="-368300" lvl="1" marL="914400" rtl="0" algn="l">
              <a:spcBef>
                <a:spcPts val="0"/>
              </a:spcBef>
              <a:spcAft>
                <a:spcPts val="0"/>
              </a:spcAft>
              <a:buSzPts val="2200"/>
              <a:buChar char="○"/>
            </a:pPr>
            <a:r>
              <a:rPr lang="en" sz="2200"/>
              <a:t>Semen</a:t>
            </a:r>
            <a:endParaRPr sz="2200"/>
          </a:p>
          <a:p>
            <a:pPr indent="-368300" lvl="1" marL="914400" rtl="0" algn="l">
              <a:spcBef>
                <a:spcPts val="0"/>
              </a:spcBef>
              <a:spcAft>
                <a:spcPts val="0"/>
              </a:spcAft>
              <a:buSzPts val="2200"/>
              <a:buChar char="○"/>
            </a:pPr>
            <a:r>
              <a:rPr lang="en" sz="2200"/>
              <a:t>Pre-seminal fluid</a:t>
            </a:r>
            <a:endParaRPr sz="2200"/>
          </a:p>
          <a:p>
            <a:pPr indent="-368300" lvl="1" marL="914400" rtl="0" algn="l">
              <a:spcBef>
                <a:spcPts val="0"/>
              </a:spcBef>
              <a:spcAft>
                <a:spcPts val="0"/>
              </a:spcAft>
              <a:buSzPts val="2200"/>
              <a:buChar char="○"/>
            </a:pPr>
            <a:r>
              <a:rPr lang="en" sz="2200"/>
              <a:t>Rectal fluid</a:t>
            </a:r>
            <a:endParaRPr sz="2200"/>
          </a:p>
          <a:p>
            <a:pPr indent="-368300" lvl="1" marL="914400" rtl="0" algn="l">
              <a:spcBef>
                <a:spcPts val="0"/>
              </a:spcBef>
              <a:spcAft>
                <a:spcPts val="0"/>
              </a:spcAft>
              <a:buSzPts val="2200"/>
              <a:buChar char="○"/>
            </a:pPr>
            <a:r>
              <a:rPr lang="en" sz="2200"/>
              <a:t>Vaginal fluid</a:t>
            </a:r>
            <a:endParaRPr sz="2200"/>
          </a:p>
          <a:p>
            <a:pPr indent="-368300" lvl="1" marL="914400" rtl="0" algn="l">
              <a:spcBef>
                <a:spcPts val="0"/>
              </a:spcBef>
              <a:spcAft>
                <a:spcPts val="0"/>
              </a:spcAft>
              <a:buSzPts val="2200"/>
              <a:buChar char="○"/>
            </a:pPr>
            <a:r>
              <a:rPr lang="en" sz="2200"/>
              <a:t>Breast milk</a:t>
            </a:r>
            <a:endParaRPr sz="2200"/>
          </a:p>
          <a:p>
            <a:pPr indent="-368300" lvl="0" marL="457200" rtl="0" algn="l">
              <a:spcBef>
                <a:spcPts val="0"/>
              </a:spcBef>
              <a:spcAft>
                <a:spcPts val="0"/>
              </a:spcAft>
              <a:buSzPts val="2200"/>
              <a:buChar char="●"/>
            </a:pPr>
            <a:r>
              <a:rPr lang="en" sz="2200"/>
              <a:t>Body fluids must come into contact with mucous membrane, damaged tissue, or be directly injected into the blood stream.</a:t>
            </a:r>
            <a:endParaRPr sz="2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Influenza (Flu)</a:t>
            </a:r>
            <a:endParaRPr/>
          </a:p>
        </p:txBody>
      </p:sp>
      <p:sp>
        <p:nvSpPr>
          <p:cNvPr id="214" name="Google Shape;214;p31"/>
          <p:cNvSpPr txBox="1"/>
          <p:nvPr>
            <p:ph idx="1" type="body"/>
          </p:nvPr>
        </p:nvSpPr>
        <p:spPr>
          <a:xfrm>
            <a:off x="105175" y="1199100"/>
            <a:ext cx="4670100" cy="3726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800"/>
              <a:t>Influenza is a retrovirus that infects your </a:t>
            </a:r>
            <a:r>
              <a:rPr b="1" lang="en" sz="2800">
                <a:solidFill>
                  <a:schemeClr val="accent4"/>
                </a:solidFill>
              </a:rPr>
              <a:t>respiratory system - nose, throat, and lungs.</a:t>
            </a:r>
            <a:endParaRPr b="1" sz="2800">
              <a:solidFill>
                <a:schemeClr val="accent4"/>
              </a:solidFill>
            </a:endParaRPr>
          </a:p>
        </p:txBody>
      </p:sp>
      <p:pic>
        <p:nvPicPr>
          <p:cNvPr id="215" name="Google Shape;215;p31"/>
          <p:cNvPicPr preferRelativeResize="0"/>
          <p:nvPr/>
        </p:nvPicPr>
        <p:blipFill>
          <a:blip r:embed="rId3">
            <a:alphaModFix/>
          </a:blip>
          <a:stretch>
            <a:fillRect/>
          </a:stretch>
        </p:blipFill>
        <p:spPr>
          <a:xfrm>
            <a:off x="4775275" y="1859100"/>
            <a:ext cx="3903250" cy="2930425"/>
          </a:xfrm>
          <a:prstGeom prst="rect">
            <a:avLst/>
          </a:prstGeom>
          <a:noFill/>
          <a:ln>
            <a:noFill/>
          </a:ln>
        </p:spPr>
      </p:pic>
      <p:pic>
        <p:nvPicPr>
          <p:cNvPr id="216" name="Google Shape;216;p31"/>
          <p:cNvPicPr preferRelativeResize="0"/>
          <p:nvPr/>
        </p:nvPicPr>
        <p:blipFill>
          <a:blip r:embed="rId4">
            <a:alphaModFix/>
          </a:blip>
          <a:stretch>
            <a:fillRect/>
          </a:stretch>
        </p:blipFill>
        <p:spPr>
          <a:xfrm>
            <a:off x="621392" y="3127375"/>
            <a:ext cx="3197117" cy="1873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Flu Transmission</a:t>
            </a:r>
            <a:endParaRPr/>
          </a:p>
        </p:txBody>
      </p:sp>
      <p:sp>
        <p:nvSpPr>
          <p:cNvPr id="222" name="Google Shape;222;p32"/>
          <p:cNvSpPr txBox="1"/>
          <p:nvPr>
            <p:ph idx="1" type="body"/>
          </p:nvPr>
        </p:nvSpPr>
        <p:spPr>
          <a:xfrm>
            <a:off x="237325" y="1460500"/>
            <a:ext cx="6500400" cy="34653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Transmitted by droplet inhalation or contact:</a:t>
            </a:r>
            <a:endParaRPr/>
          </a:p>
          <a:p>
            <a:pPr indent="-381000" lvl="1" marL="914400" rtl="0" algn="l">
              <a:spcBef>
                <a:spcPts val="0"/>
              </a:spcBef>
              <a:spcAft>
                <a:spcPts val="0"/>
              </a:spcAft>
              <a:buSzPts val="2400"/>
              <a:buChar char="○"/>
            </a:pPr>
            <a:r>
              <a:rPr lang="en"/>
              <a:t>Droplets travel through the air when someone with the Flu coughs, sneezes, or talks.</a:t>
            </a:r>
            <a:endParaRPr/>
          </a:p>
          <a:p>
            <a:pPr indent="-381000" lvl="1" marL="914400" rtl="0" algn="l">
              <a:spcBef>
                <a:spcPts val="0"/>
              </a:spcBef>
              <a:spcAft>
                <a:spcPts val="0"/>
              </a:spcAft>
              <a:buSzPts val="2400"/>
              <a:buChar char="○"/>
            </a:pPr>
            <a:r>
              <a:rPr lang="en"/>
              <a:t>Droplets can be inhaled or be picked up from an object and then transferred to your eyes, nose, or mouth.</a:t>
            </a:r>
            <a:endParaRPr/>
          </a:p>
        </p:txBody>
      </p:sp>
      <p:pic>
        <p:nvPicPr>
          <p:cNvPr id="223" name="Google Shape;223;p32"/>
          <p:cNvPicPr preferRelativeResize="0"/>
          <p:nvPr/>
        </p:nvPicPr>
        <p:blipFill>
          <a:blip r:embed="rId3">
            <a:alphaModFix/>
          </a:blip>
          <a:stretch>
            <a:fillRect/>
          </a:stretch>
        </p:blipFill>
        <p:spPr>
          <a:xfrm>
            <a:off x="5483225" y="2186950"/>
            <a:ext cx="3440924" cy="2846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Other viral diseases</a:t>
            </a:r>
            <a:endParaRPr/>
          </a:p>
        </p:txBody>
      </p:sp>
      <p:sp>
        <p:nvSpPr>
          <p:cNvPr id="229" name="Google Shape;229;p33"/>
          <p:cNvSpPr txBox="1"/>
          <p:nvPr>
            <p:ph idx="1" type="body"/>
          </p:nvPr>
        </p:nvSpPr>
        <p:spPr>
          <a:xfrm>
            <a:off x="168300" y="1460500"/>
            <a:ext cx="4319100" cy="3465300"/>
          </a:xfrm>
          <a:prstGeom prst="rect">
            <a:avLst/>
          </a:prstGeom>
        </p:spPr>
        <p:txBody>
          <a:bodyPr anchorCtr="0" anchor="t" bIns="91425" lIns="91425" spcFirstLastPara="1" rIns="91425" wrap="square" tIns="91425">
            <a:noAutofit/>
          </a:bodyPr>
          <a:lstStyle/>
          <a:p>
            <a:pPr indent="-342900" lvl="0" marL="457200" rtl="0" algn="l">
              <a:lnSpc>
                <a:spcPct val="120000"/>
              </a:lnSpc>
              <a:spcBef>
                <a:spcPts val="0"/>
              </a:spcBef>
              <a:spcAft>
                <a:spcPts val="0"/>
              </a:spcAft>
              <a:buClr>
                <a:srgbClr val="222222"/>
              </a:buClr>
              <a:buSzPts val="1800"/>
              <a:buChar char="●"/>
            </a:pPr>
            <a:r>
              <a:rPr lang="en" sz="1800">
                <a:solidFill>
                  <a:srgbClr val="222222"/>
                </a:solidFill>
                <a:highlight>
                  <a:srgbClr val="FFFFFF"/>
                </a:highlight>
              </a:rPr>
              <a:t>Chickenpox.</a:t>
            </a:r>
            <a:endParaRPr sz="1800">
              <a:solidFill>
                <a:srgbClr val="222222"/>
              </a:solidFill>
              <a:highlight>
                <a:srgbClr val="FFFFFF"/>
              </a:highlight>
            </a:endParaRPr>
          </a:p>
          <a:p>
            <a:pPr indent="-342900" lvl="0" marL="457200" rtl="0" algn="l">
              <a:lnSpc>
                <a:spcPct val="120000"/>
              </a:lnSpc>
              <a:spcBef>
                <a:spcPts val="0"/>
              </a:spcBef>
              <a:spcAft>
                <a:spcPts val="0"/>
              </a:spcAft>
              <a:buClr>
                <a:srgbClr val="222222"/>
              </a:buClr>
              <a:buSzPts val="1800"/>
              <a:buChar char="●"/>
            </a:pPr>
            <a:r>
              <a:rPr lang="en" sz="1800">
                <a:solidFill>
                  <a:srgbClr val="222222"/>
                </a:solidFill>
                <a:highlight>
                  <a:srgbClr val="FFFFFF"/>
                </a:highlight>
              </a:rPr>
              <a:t>Herpes.</a:t>
            </a:r>
            <a:endParaRPr sz="1800">
              <a:solidFill>
                <a:srgbClr val="222222"/>
              </a:solidFill>
              <a:highlight>
                <a:srgbClr val="FFFFFF"/>
              </a:highlight>
            </a:endParaRPr>
          </a:p>
          <a:p>
            <a:pPr indent="-342900" lvl="0" marL="457200" rtl="0" algn="l">
              <a:lnSpc>
                <a:spcPct val="120000"/>
              </a:lnSpc>
              <a:spcBef>
                <a:spcPts val="0"/>
              </a:spcBef>
              <a:spcAft>
                <a:spcPts val="0"/>
              </a:spcAft>
              <a:buClr>
                <a:srgbClr val="222222"/>
              </a:buClr>
              <a:buSzPts val="1800"/>
              <a:buChar char="●"/>
            </a:pPr>
            <a:r>
              <a:rPr lang="en" sz="1800">
                <a:solidFill>
                  <a:srgbClr val="222222"/>
                </a:solidFill>
                <a:highlight>
                  <a:srgbClr val="FFFFFF"/>
                </a:highlight>
              </a:rPr>
              <a:t>Human papillomavirus (HPV)</a:t>
            </a:r>
            <a:endParaRPr sz="1800">
              <a:solidFill>
                <a:srgbClr val="222222"/>
              </a:solidFill>
              <a:highlight>
                <a:srgbClr val="FFFFFF"/>
              </a:highlight>
            </a:endParaRPr>
          </a:p>
          <a:p>
            <a:pPr indent="-342900" lvl="0" marL="457200" rtl="0" algn="l">
              <a:lnSpc>
                <a:spcPct val="120000"/>
              </a:lnSpc>
              <a:spcBef>
                <a:spcPts val="0"/>
              </a:spcBef>
              <a:spcAft>
                <a:spcPts val="0"/>
              </a:spcAft>
              <a:buClr>
                <a:srgbClr val="222222"/>
              </a:buClr>
              <a:buSzPts val="1800"/>
              <a:buChar char="●"/>
            </a:pPr>
            <a:r>
              <a:rPr lang="en" sz="1800">
                <a:solidFill>
                  <a:srgbClr val="222222"/>
                </a:solidFill>
                <a:highlight>
                  <a:srgbClr val="FFFFFF"/>
                </a:highlight>
              </a:rPr>
              <a:t>Infectious mononucleosis.</a:t>
            </a:r>
            <a:endParaRPr sz="1800">
              <a:solidFill>
                <a:srgbClr val="222222"/>
              </a:solidFill>
              <a:highlight>
                <a:srgbClr val="FFFFFF"/>
              </a:highlight>
            </a:endParaRPr>
          </a:p>
          <a:p>
            <a:pPr indent="-342900" lvl="0" marL="457200" rtl="0" algn="l">
              <a:lnSpc>
                <a:spcPct val="120000"/>
              </a:lnSpc>
              <a:spcBef>
                <a:spcPts val="0"/>
              </a:spcBef>
              <a:spcAft>
                <a:spcPts val="0"/>
              </a:spcAft>
              <a:buClr>
                <a:srgbClr val="222222"/>
              </a:buClr>
              <a:buSzPts val="1800"/>
              <a:buChar char="●"/>
            </a:pPr>
            <a:r>
              <a:rPr lang="en" sz="1800">
                <a:solidFill>
                  <a:srgbClr val="222222"/>
                </a:solidFill>
                <a:highlight>
                  <a:srgbClr val="FFFFFF"/>
                </a:highlight>
              </a:rPr>
              <a:t>Mumps, measles and rubella.</a:t>
            </a:r>
            <a:endParaRPr sz="1800">
              <a:solidFill>
                <a:srgbClr val="222222"/>
              </a:solidFill>
              <a:highlight>
                <a:srgbClr val="FFFFFF"/>
              </a:highlight>
            </a:endParaRPr>
          </a:p>
          <a:p>
            <a:pPr indent="-342900" lvl="0" marL="457200" rtl="0" algn="l">
              <a:lnSpc>
                <a:spcPct val="120000"/>
              </a:lnSpc>
              <a:spcBef>
                <a:spcPts val="0"/>
              </a:spcBef>
              <a:spcAft>
                <a:spcPts val="0"/>
              </a:spcAft>
              <a:buClr>
                <a:srgbClr val="222222"/>
              </a:buClr>
              <a:buSzPts val="1800"/>
              <a:buChar char="●"/>
            </a:pPr>
            <a:r>
              <a:rPr lang="en" sz="1800">
                <a:solidFill>
                  <a:srgbClr val="222222"/>
                </a:solidFill>
                <a:highlight>
                  <a:srgbClr val="FFFFFF"/>
                </a:highlight>
              </a:rPr>
              <a:t>Shingles.</a:t>
            </a:r>
            <a:endParaRPr sz="1800">
              <a:solidFill>
                <a:srgbClr val="222222"/>
              </a:solidFill>
              <a:highlight>
                <a:srgbClr val="FFFFFF"/>
              </a:highlight>
            </a:endParaRPr>
          </a:p>
          <a:p>
            <a:pPr indent="-342900" lvl="0" marL="457200" rtl="0" algn="l">
              <a:lnSpc>
                <a:spcPct val="120000"/>
              </a:lnSpc>
              <a:spcBef>
                <a:spcPts val="0"/>
              </a:spcBef>
              <a:spcAft>
                <a:spcPts val="0"/>
              </a:spcAft>
              <a:buClr>
                <a:srgbClr val="222222"/>
              </a:buClr>
              <a:buSzPts val="1800"/>
              <a:buChar char="●"/>
            </a:pPr>
            <a:r>
              <a:rPr lang="en" sz="1800">
                <a:solidFill>
                  <a:srgbClr val="222222"/>
                </a:solidFill>
                <a:highlight>
                  <a:srgbClr val="FFFFFF"/>
                </a:highlight>
              </a:rPr>
              <a:t>Warts</a:t>
            </a:r>
            <a:endParaRPr sz="1800">
              <a:solidFill>
                <a:srgbClr val="222222"/>
              </a:solidFill>
              <a:highlight>
                <a:srgbClr val="FFFFFF"/>
              </a:highlight>
            </a:endParaRPr>
          </a:p>
          <a:p>
            <a:pPr indent="-342900" lvl="0" marL="457200" rtl="0" algn="l">
              <a:lnSpc>
                <a:spcPct val="120000"/>
              </a:lnSpc>
              <a:spcBef>
                <a:spcPts val="0"/>
              </a:spcBef>
              <a:spcAft>
                <a:spcPts val="0"/>
              </a:spcAft>
              <a:buClr>
                <a:srgbClr val="222222"/>
              </a:buClr>
              <a:buSzPts val="1800"/>
              <a:buChar char="●"/>
            </a:pPr>
            <a:r>
              <a:rPr lang="en" sz="1800">
                <a:solidFill>
                  <a:srgbClr val="222222"/>
                </a:solidFill>
                <a:highlight>
                  <a:srgbClr val="FFFFFF"/>
                </a:highlight>
              </a:rPr>
              <a:t>Rabies</a:t>
            </a:r>
            <a:endParaRPr sz="1800">
              <a:solidFill>
                <a:srgbClr val="222222"/>
              </a:solidFill>
              <a:highlight>
                <a:srgbClr val="FFFFFF"/>
              </a:highlight>
            </a:endParaRPr>
          </a:p>
          <a:p>
            <a:pPr indent="0" lvl="0" marL="0" rtl="0" algn="l">
              <a:spcBef>
                <a:spcPts val="600"/>
              </a:spcBef>
              <a:spcAft>
                <a:spcPts val="0"/>
              </a:spcAft>
              <a:buNone/>
            </a:pPr>
            <a:r>
              <a:t/>
            </a:r>
            <a:endParaRPr/>
          </a:p>
        </p:txBody>
      </p:sp>
      <p:sp>
        <p:nvSpPr>
          <p:cNvPr id="230" name="Google Shape;230;p33"/>
          <p:cNvSpPr txBox="1"/>
          <p:nvPr>
            <p:ph idx="2" type="body"/>
          </p:nvPr>
        </p:nvSpPr>
        <p:spPr>
          <a:xfrm>
            <a:off x="4656667" y="1461909"/>
            <a:ext cx="4030200" cy="346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231" name="Google Shape;231;p33"/>
          <p:cNvPicPr preferRelativeResize="0"/>
          <p:nvPr/>
        </p:nvPicPr>
        <p:blipFill>
          <a:blip r:embed="rId3">
            <a:alphaModFix/>
          </a:blip>
          <a:stretch>
            <a:fillRect/>
          </a:stretch>
        </p:blipFill>
        <p:spPr>
          <a:xfrm>
            <a:off x="4799050" y="1400775"/>
            <a:ext cx="3745450" cy="3587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4"/>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pathogen?</a:t>
            </a:r>
            <a:endParaRPr/>
          </a:p>
        </p:txBody>
      </p:sp>
      <p:sp>
        <p:nvSpPr>
          <p:cNvPr id="237" name="Google Shape;237;p34"/>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 pathogen is a disease causing agent.</a:t>
            </a:r>
            <a:endParaRPr/>
          </a:p>
          <a:p>
            <a:pPr indent="0" lvl="0" marL="0" rtl="0" algn="l">
              <a:spcBef>
                <a:spcPts val="600"/>
              </a:spcBef>
              <a:spcAft>
                <a:spcPts val="0"/>
              </a:spcAft>
              <a:buNone/>
            </a:pPr>
            <a:r>
              <a:rPr lang="en"/>
              <a:t>Disease causing bacteria and viruses are pathogens.</a:t>
            </a:r>
            <a:endParaRPr/>
          </a:p>
        </p:txBody>
      </p:sp>
      <p:pic>
        <p:nvPicPr>
          <p:cNvPr id="238" name="Google Shape;238;p34"/>
          <p:cNvPicPr preferRelativeResize="0"/>
          <p:nvPr/>
        </p:nvPicPr>
        <p:blipFill>
          <a:blip r:embed="rId3">
            <a:alphaModFix/>
          </a:blip>
          <a:stretch>
            <a:fillRect/>
          </a:stretch>
        </p:blipFill>
        <p:spPr>
          <a:xfrm>
            <a:off x="4412550" y="2824049"/>
            <a:ext cx="2954150" cy="1885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Pathogen transmission</a:t>
            </a:r>
            <a:endParaRPr/>
          </a:p>
        </p:txBody>
      </p:sp>
      <p:pic>
        <p:nvPicPr>
          <p:cNvPr id="244" name="Google Shape;244;p35"/>
          <p:cNvPicPr preferRelativeResize="0"/>
          <p:nvPr/>
        </p:nvPicPr>
        <p:blipFill>
          <a:blip r:embed="rId3">
            <a:alphaModFix/>
          </a:blip>
          <a:stretch>
            <a:fillRect/>
          </a:stretch>
        </p:blipFill>
        <p:spPr>
          <a:xfrm>
            <a:off x="1902686" y="1460500"/>
            <a:ext cx="5338628" cy="3465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 antibiotics work?</a:t>
            </a:r>
            <a:endParaRPr/>
          </a:p>
        </p:txBody>
      </p:sp>
      <p:sp>
        <p:nvSpPr>
          <p:cNvPr id="250" name="Google Shape;250;p36"/>
          <p:cNvSpPr txBox="1"/>
          <p:nvPr>
            <p:ph idx="1" type="body"/>
          </p:nvPr>
        </p:nvSpPr>
        <p:spPr>
          <a:xfrm>
            <a:off x="262825" y="1460500"/>
            <a:ext cx="4030200" cy="346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u="sng">
                <a:solidFill>
                  <a:schemeClr val="accent4"/>
                </a:solidFill>
              </a:rPr>
              <a:t>Antibiotics</a:t>
            </a:r>
            <a:r>
              <a:rPr lang="en">
                <a:solidFill>
                  <a:schemeClr val="accent4"/>
                </a:solidFill>
              </a:rPr>
              <a:t> </a:t>
            </a:r>
            <a:r>
              <a:rPr lang="en"/>
              <a:t>are drugs used to kill bacteria.</a:t>
            </a:r>
            <a:endParaRPr/>
          </a:p>
          <a:p>
            <a:pPr indent="0" lvl="0" marL="0" rtl="0" algn="l">
              <a:spcBef>
                <a:spcPts val="600"/>
              </a:spcBef>
              <a:spcAft>
                <a:spcPts val="0"/>
              </a:spcAft>
              <a:buNone/>
            </a:pPr>
            <a:r>
              <a:rPr lang="en"/>
              <a:t>They damage the cell walls of bacteria cells but do not damage human cells.</a:t>
            </a:r>
            <a:endParaRPr/>
          </a:p>
        </p:txBody>
      </p:sp>
      <p:pic>
        <p:nvPicPr>
          <p:cNvPr id="251" name="Google Shape;251;p36"/>
          <p:cNvPicPr preferRelativeResize="0"/>
          <p:nvPr/>
        </p:nvPicPr>
        <p:blipFill>
          <a:blip r:embed="rId3">
            <a:alphaModFix/>
          </a:blip>
          <a:stretch>
            <a:fillRect/>
          </a:stretch>
        </p:blipFill>
        <p:spPr>
          <a:xfrm>
            <a:off x="4267275" y="1670550"/>
            <a:ext cx="4419600" cy="304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pic>
        <p:nvPicPr>
          <p:cNvPr id="55" name="Google Shape;55;p10"/>
          <p:cNvPicPr preferRelativeResize="0"/>
          <p:nvPr/>
        </p:nvPicPr>
        <p:blipFill>
          <a:blip r:embed="rId3">
            <a:alphaModFix/>
          </a:blip>
          <a:stretch>
            <a:fillRect/>
          </a:stretch>
        </p:blipFill>
        <p:spPr>
          <a:xfrm>
            <a:off x="5576093" y="1379075"/>
            <a:ext cx="3297682" cy="3628149"/>
          </a:xfrm>
          <a:prstGeom prst="rect">
            <a:avLst/>
          </a:prstGeom>
          <a:noFill/>
          <a:ln>
            <a:noFill/>
          </a:ln>
        </p:spPr>
      </p:pic>
      <p:sp>
        <p:nvSpPr>
          <p:cNvPr id="56" name="Google Shape;56;p10"/>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Viral Structure</a:t>
            </a:r>
            <a:endParaRPr/>
          </a:p>
        </p:txBody>
      </p:sp>
      <p:sp>
        <p:nvSpPr>
          <p:cNvPr id="57" name="Google Shape;57;p10"/>
          <p:cNvSpPr txBox="1"/>
          <p:nvPr>
            <p:ph idx="1" type="body"/>
          </p:nvPr>
        </p:nvSpPr>
        <p:spPr>
          <a:xfrm>
            <a:off x="457200" y="1460500"/>
            <a:ext cx="5811900" cy="3683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Viruses have a simple structure:</a:t>
            </a:r>
            <a:endParaRPr/>
          </a:p>
          <a:p>
            <a:pPr indent="-419100" lvl="0" marL="914400" rtl="0" algn="l">
              <a:spcBef>
                <a:spcPts val="600"/>
              </a:spcBef>
              <a:spcAft>
                <a:spcPts val="0"/>
              </a:spcAft>
              <a:buSzPts val="3000"/>
              <a:buChar char="●"/>
            </a:pPr>
            <a:r>
              <a:rPr lang="en"/>
              <a:t>ALL have</a:t>
            </a:r>
            <a:endParaRPr/>
          </a:p>
          <a:p>
            <a:pPr indent="-381000" lvl="1" marL="1371600" rtl="0" algn="l">
              <a:spcBef>
                <a:spcPts val="0"/>
              </a:spcBef>
              <a:spcAft>
                <a:spcPts val="0"/>
              </a:spcAft>
              <a:buClr>
                <a:schemeClr val="accent4"/>
              </a:buClr>
              <a:buSzPts val="2400"/>
              <a:buChar char="○"/>
            </a:pPr>
            <a:r>
              <a:rPr lang="en">
                <a:solidFill>
                  <a:schemeClr val="accent4"/>
                </a:solidFill>
              </a:rPr>
              <a:t>Genetic material (DNA or RNA)</a:t>
            </a:r>
            <a:endParaRPr>
              <a:solidFill>
                <a:schemeClr val="accent4"/>
              </a:solidFill>
            </a:endParaRPr>
          </a:p>
          <a:p>
            <a:pPr indent="-381000" lvl="1" marL="1371600" rtl="0" algn="l">
              <a:spcBef>
                <a:spcPts val="0"/>
              </a:spcBef>
              <a:spcAft>
                <a:spcPts val="0"/>
              </a:spcAft>
              <a:buClr>
                <a:schemeClr val="accent4"/>
              </a:buClr>
              <a:buSzPts val="2400"/>
              <a:buChar char="○"/>
            </a:pPr>
            <a:r>
              <a:rPr lang="en">
                <a:solidFill>
                  <a:schemeClr val="accent4"/>
                </a:solidFill>
              </a:rPr>
              <a:t>Capsid (protein coat)</a:t>
            </a:r>
            <a:endParaRPr>
              <a:solidFill>
                <a:schemeClr val="accent4"/>
              </a:solidFill>
            </a:endParaRPr>
          </a:p>
          <a:p>
            <a:pPr indent="-419100" lvl="0" marL="914400" rtl="0" algn="l">
              <a:spcBef>
                <a:spcPts val="0"/>
              </a:spcBef>
              <a:spcAft>
                <a:spcPts val="0"/>
              </a:spcAft>
              <a:buSzPts val="3000"/>
              <a:buChar char="●"/>
            </a:pPr>
            <a:r>
              <a:rPr lang="en"/>
              <a:t>Some have</a:t>
            </a:r>
            <a:endParaRPr/>
          </a:p>
          <a:p>
            <a:pPr indent="-381000" lvl="1" marL="1371600" rtl="0" algn="l">
              <a:spcBef>
                <a:spcPts val="0"/>
              </a:spcBef>
              <a:spcAft>
                <a:spcPts val="0"/>
              </a:spcAft>
              <a:buClr>
                <a:schemeClr val="accent4"/>
              </a:buClr>
              <a:buSzPts val="2400"/>
              <a:buChar char="○"/>
            </a:pPr>
            <a:r>
              <a:rPr lang="en">
                <a:solidFill>
                  <a:schemeClr val="accent4"/>
                </a:solidFill>
              </a:rPr>
              <a:t>Tail sheath</a:t>
            </a:r>
            <a:endParaRPr>
              <a:solidFill>
                <a:schemeClr val="accent4"/>
              </a:solidFill>
            </a:endParaRPr>
          </a:p>
          <a:p>
            <a:pPr indent="-381000" lvl="1" marL="1371600" rtl="0" algn="l">
              <a:spcBef>
                <a:spcPts val="0"/>
              </a:spcBef>
              <a:spcAft>
                <a:spcPts val="0"/>
              </a:spcAft>
              <a:buClr>
                <a:schemeClr val="accent4"/>
              </a:buClr>
              <a:buSzPts val="2400"/>
              <a:buChar char="○"/>
            </a:pPr>
            <a:r>
              <a:rPr lang="en">
                <a:solidFill>
                  <a:schemeClr val="accent4"/>
                </a:solidFill>
              </a:rPr>
              <a:t>Tail fibers</a:t>
            </a:r>
            <a:endParaRPr>
              <a:solidFill>
                <a:schemeClr val="accent4"/>
              </a:solidFill>
            </a:endParaRPr>
          </a:p>
          <a:p>
            <a:pPr indent="-381000" lvl="1" marL="1371600" rtl="0" algn="l">
              <a:spcBef>
                <a:spcPts val="0"/>
              </a:spcBef>
              <a:spcAft>
                <a:spcPts val="0"/>
              </a:spcAft>
              <a:buClr>
                <a:schemeClr val="accent4"/>
              </a:buClr>
              <a:buSzPts val="2400"/>
              <a:buChar char="○"/>
            </a:pPr>
            <a:r>
              <a:rPr lang="en">
                <a:solidFill>
                  <a:schemeClr val="accent4"/>
                </a:solidFill>
              </a:rPr>
              <a:t>Lipid envelope</a:t>
            </a:r>
            <a:endParaRPr>
              <a:solidFill>
                <a:schemeClr val="accent4"/>
              </a:solidFill>
            </a:endParaRPr>
          </a:p>
          <a:p>
            <a:pPr indent="0" lvl="0" marL="0" rtl="0" algn="l">
              <a:spcBef>
                <a:spcPts val="6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 antibiotics kill viruses?</a:t>
            </a:r>
            <a:endParaRPr/>
          </a:p>
        </p:txBody>
      </p:sp>
      <p:pic>
        <p:nvPicPr>
          <p:cNvPr id="257" name="Google Shape;257;p37"/>
          <p:cNvPicPr preferRelativeResize="0"/>
          <p:nvPr/>
        </p:nvPicPr>
        <p:blipFill>
          <a:blip r:embed="rId3">
            <a:alphaModFix/>
          </a:blip>
          <a:stretch>
            <a:fillRect/>
          </a:stretch>
        </p:blipFill>
        <p:spPr>
          <a:xfrm>
            <a:off x="152400" y="1499878"/>
            <a:ext cx="3608498" cy="3491222"/>
          </a:xfrm>
          <a:prstGeom prst="rect">
            <a:avLst/>
          </a:prstGeom>
          <a:noFill/>
          <a:ln>
            <a:noFill/>
          </a:ln>
        </p:spPr>
      </p:pic>
      <p:pic>
        <p:nvPicPr>
          <p:cNvPr id="258" name="Google Shape;258;p37"/>
          <p:cNvPicPr preferRelativeResize="0"/>
          <p:nvPr/>
        </p:nvPicPr>
        <p:blipFill>
          <a:blip r:embed="rId4">
            <a:alphaModFix/>
          </a:blip>
          <a:stretch>
            <a:fillRect/>
          </a:stretch>
        </p:blipFill>
        <p:spPr>
          <a:xfrm>
            <a:off x="3913298" y="1499878"/>
            <a:ext cx="4653725" cy="34912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8"/>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vaccine?</a:t>
            </a:r>
            <a:endParaRPr/>
          </a:p>
        </p:txBody>
      </p:sp>
      <p:sp>
        <p:nvSpPr>
          <p:cNvPr id="264" name="Google Shape;264;p38"/>
          <p:cNvSpPr txBox="1"/>
          <p:nvPr>
            <p:ph idx="1" type="body"/>
          </p:nvPr>
        </p:nvSpPr>
        <p:spPr>
          <a:xfrm>
            <a:off x="135825" y="1460500"/>
            <a:ext cx="4351500" cy="346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 vaccine is a substance that stimulates the body’s own immune system response against pathogens.</a:t>
            </a:r>
            <a:endParaRPr/>
          </a:p>
        </p:txBody>
      </p:sp>
      <p:sp>
        <p:nvSpPr>
          <p:cNvPr id="265" name="Google Shape;265;p38"/>
          <p:cNvSpPr txBox="1"/>
          <p:nvPr>
            <p:ph idx="2" type="body"/>
          </p:nvPr>
        </p:nvSpPr>
        <p:spPr>
          <a:xfrm>
            <a:off x="4656667" y="1461909"/>
            <a:ext cx="4030200" cy="346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266" name="Google Shape;266;p38"/>
          <p:cNvPicPr preferRelativeResize="0"/>
          <p:nvPr/>
        </p:nvPicPr>
        <p:blipFill>
          <a:blip r:embed="rId3">
            <a:alphaModFix/>
          </a:blip>
          <a:stretch>
            <a:fillRect/>
          </a:stretch>
        </p:blipFill>
        <p:spPr>
          <a:xfrm>
            <a:off x="4338638" y="1383400"/>
            <a:ext cx="4467225" cy="3619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9"/>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Vaccination/Immunization</a:t>
            </a:r>
            <a:endParaRPr/>
          </a:p>
        </p:txBody>
      </p:sp>
      <p:pic>
        <p:nvPicPr>
          <p:cNvPr descr="View full lesson: http://ed.ted.com/lessons/how-we-conquered-the-deadly-smallpox-virus-simona-zompi&#10;&#10;For 10,000 years, humanity suffered from the scourge of smallpox. The virus killed almost a third of its victims within two weeks and left survivors horribly scarred. But Simona Zompi commends the brave souls -- a Buddhist nun, a boy, a cow, a dairymaid and physician Edward Jenner -- who first stopped the spread of this disastrous disease, to make us smallpox-free today.&#10;&#10;Lesson by Simona Zompi, animation by Augenblick Studios." id="272" name="Google Shape;272;p39" title="How we conquered the deadly smallpox virus - Simona Zompi">
            <a:hlinkClick r:id="rId3"/>
          </p:cNvPr>
          <p:cNvPicPr preferRelativeResize="0"/>
          <p:nvPr/>
        </p:nvPicPr>
        <p:blipFill>
          <a:blip r:embed="rId4">
            <a:alphaModFix/>
          </a:blip>
          <a:stretch>
            <a:fillRect/>
          </a:stretch>
        </p:blipFill>
        <p:spPr>
          <a:xfrm>
            <a:off x="2350741" y="1527213"/>
            <a:ext cx="4442525" cy="33318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descr="View full lesson: http://ed.ted.com/lessons/cell-vs-virus-a-battle-for-health-shannon-stiles&#10;&#10;All living things are made of cells. In the human body, these highly efficient units are protected by layer upon layer of defense against icky invaders like the cold virus. Shannon Stiles takes a journey into the cell, introducing the microscopic arsenal of weapons and warriors that play a role in the battle for your health.&#10;&#10;Lesson by Shannon Stiles, animation by Igor Coric." id="277" name="Google Shape;277;p40" title="Cell vs. virus: A battle for health - Shannon Stiles">
            <a:hlinkClick r:id="rId3"/>
          </p:cNvPr>
          <p:cNvPicPr preferRelativeResize="0"/>
          <p:nvPr/>
        </p:nvPicPr>
        <p:blipFill>
          <a:blip r:embed="rId4">
            <a:alphaModFix/>
          </a:blip>
          <a:stretch>
            <a:fillRect/>
          </a:stretch>
        </p:blipFill>
        <p:spPr>
          <a:xfrm>
            <a:off x="2418650" y="1460500"/>
            <a:ext cx="4306699" cy="32300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Ebola! - optional</a:t>
            </a:r>
            <a:endParaRPr/>
          </a:p>
        </p:txBody>
      </p:sp>
      <p:pic>
        <p:nvPicPr>
          <p:cNvPr descr="What does the Ebola virus actually do in your body? Why is it so dangerous and why does it kill so many people? We take a look at the apocalyptic war that rages in the body after an infection by the Ebola virus and the soldiers fighting.&#10;&#10;Videos, explaining things. Like evolution, time, space, global energy or our existence in this strange universe. &#10;We are a team of designers, journalists and musicians who want to make science look beautiful. Because it is beautiful. &#10;&#10;Visit us on our Website, Twitter, Facebook, Patreon or Behance to say hi!&#10;&#10;http://kurzgesagt.org&#10;https://www.facebook.com/Kurzgesagt&#10;https://twitter.com/Kurz_Gesagt&#10;http://www.patreon.com/Kurzgesagt&#10;http://www.behance.net/Kurzgesagt&#10;&#10;The Ebola Virus Explained — How Your Body Fights For Survival&#10;&#10;THANKS A LOT TO OUR LOVELY PATRONS FOR SUPPORTING US:&#10;&#10;Andrzej Rejman, Andrew Jagasothy, Russell Common, jordan gardner, Christopher Lang, Jeff Le, Devir Islas, Francesca Monteiro, Duncan Cheong, Derek, Kyle Chapman, Ryan Le, Lam Nguyen, Scott Zell, David Walsh, AgentK, TheRobloxLegoGames, Derek Loa, Ben Nunan, J.J., Chris Linardos, Tony Morley, Jónatan Nilsson, Alex, Mosh Rahman, Tanya Smirnova, Patrick Eyrich, KokLiang Lim, trefmanic, Dean Herbert, Adam Smith, Giovanna Cardoso, Adam Primaeros, James, Rory Bennett, Gaëtan Duvaux, Rasmus Lind, Caroline Andrewes, Alex Kaplan, Sebastian Laiseca, Chase Gotlieb, Matthew Gill, Alexander Heavens, Kevin Yapaola, Jan Schmid, Alexander Gavin Zodda, Dario Pagnia, Sara Shah, Kimberly Powell, Eduardo Barbosa, Michal, Will B, Jeroen Koerts, Ghitea Andrei Paul, Larry Bunyard, Dario *Liquid TLO* Wünsch, Matthew Macomber, Daniel McCouid-Carr, Ziggy Freed, Theo Alves Monteiro, David Davenport-Firth, Michael Ren, Andrew Connor, Peter Schuller, Brandy Alexander, Alexander Kosenkov, Pascal B., Scott Laing, Eric, Gizem Gürkan, George Chearswat, Brandon Liu, oscar gautama, Bruno Araújo, Tim, Carlos Bohorquez, Christian Lyster Blæsbjerg, David Harbinson, Rikard Nyberg, Daniel OCL, Florian Guitton, Heemi Kutia, Ajay Shekhar, Valerie Brunet, Ryan Nai, Eugene Cham, David Garcia Quintas, Renaud Savignard, Pranab Shenoy, Ryan, somersault18:24, Terry Lipstein, Tim Carll, Jan Lukas Lehmann, Javier de la Garza, Sieglinde Geisel, Peter Žnuderl, Randy Knapp, Jeff Churchill, Clayton Fussell, Daniel Gonzalez, Jonathan Velazquez Gore, Stephen Joseph DCruz, Daniel, Roman Zolotorevich, Pol Lutgen, Seona Tea, Daniel Fuchs, Thomas Lee, Finn Edwards, Balazs-Hegedus Jozsef, Fabricio Godoy, Charles Kuang, Maximilian Ritter, Yousif, Jesse Powell, Eliud Vasquez, Wei Wong, Jon Davis, Igor Benicio de Mesquita, Siddharth Bajaj, Greeny Liu, Tibor Schiemann, dante harper, Bünyamin Tetik, Joe Pond, Stephen Morse, Jørgen Smalås &amp; Thanks to Maximilian Heitsch for the help with the Titel!&#10;&#10;The Ebola Virus Explained — How Your Body Fights For Survival" id="283" name="Google Shape;283;p41" title="The Ebola Virus Explained — How Your Body Fights For Survival">
            <a:hlinkClick r:id="rId3"/>
          </p:cNvPr>
          <p:cNvPicPr preferRelativeResize="0"/>
          <p:nvPr/>
        </p:nvPicPr>
        <p:blipFill>
          <a:blip r:embed="rId4">
            <a:alphaModFix/>
          </a:blip>
          <a:stretch>
            <a:fillRect/>
          </a:stretch>
        </p:blipFill>
        <p:spPr>
          <a:xfrm>
            <a:off x="2400300" y="1564369"/>
            <a:ext cx="4343400" cy="3257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You are made of viruses</a:t>
            </a:r>
            <a:endParaRPr/>
          </a:p>
        </p:txBody>
      </p:sp>
      <p:pic>
        <p:nvPicPr>
          <p:cNvPr descr="Are viruses controlling your brain? How have they shaped your development? &#10; &#10;Read More: &#10;Do viruses make us smarter? &#10;http://www.sciencedaily.com/releases/2015/01/150112093129.htm &#10;“Inherited viruses that are millions of years old play an important role in building up the complex networks that characterize the human brain, researchers say.” &#10; &#10;Demystified . . . Human endogenous retroviruses &#10;http://www.ncbi.nlm.nih.gov/pmc/articles/PMC1187282/ &#10;“Human endogenous retroviruses (HERVs) are a family of viruses within our genome with similarities to present day exogenous retroviruses. HERVs have been inherited by successive generations and it is possible that some have conferred biological benefits.” &#10; &#10;Mammals Made By Viruses &#10;http://blogs.discovermagazine.com/loom/2012/02/14/mammals-made-by-viruses/#.VLVkZYrF9-M &#10;“In 2000, a team of Boston scientists discovered a peculiar gene in the human genome. It encoded a protein made only by cells in the placenta. They called it syncytin.” &#10; &#10;Retroviruses, the Placenta, and the Genomic Junk Drawer &#10;http://schaechter.asmblog.org/schaechter/2014/06/retroviruses-the-placenta-and-the-genomic-junk-drawer.html &#10;“By now, many of us are aware that a considerable portion (45% or more) of the human genome consists of transposable elements.” &#10; &#10;____________________ &#10; &#10;DNews is dedicated to satisfying your curiosity and to bringing you mind-bending stories &amp; perspectives you won't find anywhere else! New videos twice daily.  &#10; &#10;Watch More DNews on TestTube http://testtube.com/dnews &#10; &#10;Subscribe now! http://www.youtube.com/subscription_center?add_user=dnewschannel &#10; &#10;DNews on Twitter http://twitter.com/dnews &#10; &#10;Trace Dominguez on Twitter https://twitter.com/tracedominguez &#10; &#10;Julia Wilde on Twitter https://twitter.com/julia_sci &#10; &#10;DNews on Facebook https://facebook.com/DiscoveryNews &#10; &#10;DNews on Google+ http://gplus.to/dnews &#10; &#10;Discovery News http://discoverynews.com &#10; &#10;Download the TestTube App: http://testu.be/1ndmmMq" id="289" name="Google Shape;289;p42" title="You Are Made Of Viruses &amp; There’s Nothing You Can Do About It!">
            <a:hlinkClick r:id="rId3"/>
          </p:cNvPr>
          <p:cNvPicPr preferRelativeResize="0"/>
          <p:nvPr/>
        </p:nvPicPr>
        <p:blipFill>
          <a:blip r:embed="rId4">
            <a:alphaModFix/>
          </a:blip>
          <a:stretch>
            <a:fillRect/>
          </a:stretch>
        </p:blipFill>
        <p:spPr>
          <a:xfrm>
            <a:off x="2137100" y="1347475"/>
            <a:ext cx="4572000" cy="3429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1"/>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Virus Specificity</a:t>
            </a:r>
            <a:endParaRPr/>
          </a:p>
        </p:txBody>
      </p:sp>
      <p:sp>
        <p:nvSpPr>
          <p:cNvPr id="63" name="Google Shape;63;p11"/>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Most viruses are highly specific to the cells they infect. For example:</a:t>
            </a:r>
            <a:endParaRPr/>
          </a:p>
          <a:p>
            <a:pPr indent="-381000" lvl="1" marL="914400" rtl="0" algn="l">
              <a:spcBef>
                <a:spcPts val="0"/>
              </a:spcBef>
              <a:spcAft>
                <a:spcPts val="0"/>
              </a:spcAft>
              <a:buSzPts val="2400"/>
              <a:buChar char="○"/>
            </a:pPr>
            <a:r>
              <a:rPr lang="en"/>
              <a:t>Plant viruses only infect plant cells.</a:t>
            </a:r>
            <a:endParaRPr/>
          </a:p>
          <a:p>
            <a:pPr indent="-381000" lvl="1" marL="914400" rtl="0" algn="l">
              <a:spcBef>
                <a:spcPts val="0"/>
              </a:spcBef>
              <a:spcAft>
                <a:spcPts val="0"/>
              </a:spcAft>
              <a:buSzPts val="2400"/>
              <a:buChar char="○"/>
            </a:pPr>
            <a:r>
              <a:rPr lang="en"/>
              <a:t>Bacteriophages only infect bacteria cells.</a:t>
            </a:r>
            <a:endParaRPr/>
          </a:p>
          <a:p>
            <a:pPr indent="-381000" lvl="1" marL="914400" rtl="0" algn="l">
              <a:spcBef>
                <a:spcPts val="0"/>
              </a:spcBef>
              <a:spcAft>
                <a:spcPts val="0"/>
              </a:spcAft>
              <a:buSzPts val="2400"/>
              <a:buChar char="○"/>
            </a:pPr>
            <a:r>
              <a:rPr lang="en"/>
              <a:t>Tobacco Mosaic virus only infects tobacco plants.</a:t>
            </a:r>
            <a:endParaRPr/>
          </a:p>
          <a:p>
            <a:pPr indent="-381000" lvl="1" marL="914400" rtl="0" algn="l">
              <a:spcBef>
                <a:spcPts val="0"/>
              </a:spcBef>
              <a:spcAft>
                <a:spcPts val="0"/>
              </a:spcAft>
              <a:buSzPts val="2400"/>
              <a:buChar char="○"/>
            </a:pPr>
            <a:r>
              <a:rPr lang="en"/>
              <a:t>Flu virus only infects epithelial cells of the nose, throat, and respiratory system.</a:t>
            </a:r>
            <a:endParaRPr/>
          </a:p>
        </p:txBody>
      </p:sp>
      <p:pic>
        <p:nvPicPr>
          <p:cNvPr id="64" name="Google Shape;64;p11"/>
          <p:cNvPicPr preferRelativeResize="0"/>
          <p:nvPr/>
        </p:nvPicPr>
        <p:blipFill>
          <a:blip r:embed="rId3">
            <a:alphaModFix/>
          </a:blip>
          <a:stretch>
            <a:fillRect/>
          </a:stretch>
        </p:blipFill>
        <p:spPr>
          <a:xfrm>
            <a:off x="7039398" y="2466551"/>
            <a:ext cx="709875" cy="866048"/>
          </a:xfrm>
          <a:prstGeom prst="rect">
            <a:avLst/>
          </a:prstGeom>
          <a:noFill/>
          <a:ln>
            <a:noFill/>
          </a:ln>
        </p:spPr>
      </p:pic>
      <p:pic>
        <p:nvPicPr>
          <p:cNvPr id="65" name="Google Shape;65;p11"/>
          <p:cNvPicPr preferRelativeResize="0"/>
          <p:nvPr/>
        </p:nvPicPr>
        <p:blipFill rotWithShape="1">
          <a:blip r:embed="rId4">
            <a:alphaModFix/>
          </a:blip>
          <a:srcRect b="0" l="26904" r="26158" t="11103"/>
          <a:stretch/>
        </p:blipFill>
        <p:spPr>
          <a:xfrm>
            <a:off x="127425" y="2995275"/>
            <a:ext cx="877101" cy="1328950"/>
          </a:xfrm>
          <a:prstGeom prst="rect">
            <a:avLst/>
          </a:prstGeom>
          <a:noFill/>
          <a:ln>
            <a:noFill/>
          </a:ln>
        </p:spPr>
      </p:pic>
      <p:pic>
        <p:nvPicPr>
          <p:cNvPr id="66" name="Google Shape;66;p11"/>
          <p:cNvPicPr preferRelativeResize="0"/>
          <p:nvPr/>
        </p:nvPicPr>
        <p:blipFill>
          <a:blip r:embed="rId5">
            <a:alphaModFix/>
          </a:blip>
          <a:stretch>
            <a:fillRect/>
          </a:stretch>
        </p:blipFill>
        <p:spPr>
          <a:xfrm flipH="1">
            <a:off x="5711300" y="4002025"/>
            <a:ext cx="923775" cy="923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2"/>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Viral Reproduction</a:t>
            </a:r>
            <a:endParaRPr/>
          </a:p>
        </p:txBody>
      </p:sp>
      <p:sp>
        <p:nvSpPr>
          <p:cNvPr id="72" name="Google Shape;72;p12"/>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Viruses cannot reproduce on their own. A virus infects a host cell and uses the host machinery for reproduction.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3"/>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Flu Attack!</a:t>
            </a:r>
            <a:endParaRPr/>
          </a:p>
        </p:txBody>
      </p:sp>
      <p:pic>
        <p:nvPicPr>
          <p:cNvPr descr="When you get the flu, viruses turn your cells into tiny factories that help spread the disease. In this animation, NPR's Robert Krulwich and medical animator David Bolinsky explain how a flu virus can trick a single cell into making a million more viruses.&#10;&#10;See and hear the rest of the story on NPR.org: http://www.npr.org/templates/story/story.php?storyId=114075029&#10;&#10;Credit: Robert Krulwich, David Bolinsky, Jason Orfanon" id="78" name="Google Shape;78;p13" title="Flu Attack! How A Virus Invades Your Body">
            <a:hlinkClick r:id="rId3"/>
          </p:cNvPr>
          <p:cNvPicPr preferRelativeResize="0"/>
          <p:nvPr/>
        </p:nvPicPr>
        <p:blipFill>
          <a:blip r:embed="rId4">
            <a:alphaModFix/>
          </a:blip>
          <a:stretch>
            <a:fillRect/>
          </a:stretch>
        </p:blipFill>
        <p:spPr>
          <a:xfrm>
            <a:off x="2203150" y="1478650"/>
            <a:ext cx="4572000" cy="3429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4"/>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Viral Reproduction</a:t>
            </a:r>
            <a:endParaRPr/>
          </a:p>
        </p:txBody>
      </p:sp>
      <p:sp>
        <p:nvSpPr>
          <p:cNvPr id="84" name="Google Shape;84;p14"/>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Viruses infect cells and then enter one of two cycles:</a:t>
            </a:r>
            <a:endParaRPr/>
          </a:p>
          <a:p>
            <a:pPr indent="-419100" lvl="0" marL="914400" rtl="0" algn="l">
              <a:spcBef>
                <a:spcPts val="600"/>
              </a:spcBef>
              <a:spcAft>
                <a:spcPts val="0"/>
              </a:spcAft>
              <a:buClr>
                <a:schemeClr val="accent4"/>
              </a:buClr>
              <a:buSzPts val="3000"/>
              <a:buAutoNum type="arabicPeriod"/>
            </a:pPr>
            <a:r>
              <a:rPr lang="en">
                <a:solidFill>
                  <a:schemeClr val="accent4"/>
                </a:solidFill>
              </a:rPr>
              <a:t>Lytic Cycle</a:t>
            </a:r>
            <a:endParaRPr>
              <a:solidFill>
                <a:schemeClr val="accent4"/>
              </a:solidFill>
            </a:endParaRPr>
          </a:p>
          <a:p>
            <a:pPr indent="-419100" lvl="0" marL="914400" rtl="0" algn="l">
              <a:spcBef>
                <a:spcPts val="0"/>
              </a:spcBef>
              <a:spcAft>
                <a:spcPts val="0"/>
              </a:spcAft>
              <a:buClr>
                <a:schemeClr val="accent4"/>
              </a:buClr>
              <a:buSzPts val="3000"/>
              <a:buAutoNum type="arabicPeriod"/>
            </a:pPr>
            <a:r>
              <a:rPr lang="en">
                <a:solidFill>
                  <a:schemeClr val="accent4"/>
                </a:solidFill>
              </a:rPr>
              <a:t>Lysogenic Cycle</a:t>
            </a:r>
            <a:endParaRPr>
              <a:solidFill>
                <a:schemeClr val="accent4"/>
              </a:solidFill>
            </a:endParaRPr>
          </a:p>
        </p:txBody>
      </p:sp>
      <p:pic>
        <p:nvPicPr>
          <p:cNvPr id="85" name="Google Shape;85;p14"/>
          <p:cNvPicPr preferRelativeResize="0"/>
          <p:nvPr/>
        </p:nvPicPr>
        <p:blipFill>
          <a:blip r:embed="rId3">
            <a:alphaModFix/>
          </a:blip>
          <a:stretch>
            <a:fillRect/>
          </a:stretch>
        </p:blipFill>
        <p:spPr>
          <a:xfrm>
            <a:off x="4976700" y="2196775"/>
            <a:ext cx="3609750" cy="2819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5"/>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Viral Reproduction - Lytic</a:t>
            </a:r>
            <a:endParaRPr/>
          </a:p>
        </p:txBody>
      </p:sp>
      <p:sp>
        <p:nvSpPr>
          <p:cNvPr id="91" name="Google Shape;91;p15"/>
          <p:cNvSpPr txBox="1"/>
          <p:nvPr>
            <p:ph idx="1" type="body"/>
          </p:nvPr>
        </p:nvSpPr>
        <p:spPr>
          <a:xfrm>
            <a:off x="457200" y="1460499"/>
            <a:ext cx="8229600" cy="346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Step 1: The virus attaches to the host cell.</a:t>
            </a:r>
            <a:endParaRPr/>
          </a:p>
        </p:txBody>
      </p:sp>
      <p:pic>
        <p:nvPicPr>
          <p:cNvPr id="92" name="Google Shape;92;p15"/>
          <p:cNvPicPr preferRelativeResize="0"/>
          <p:nvPr/>
        </p:nvPicPr>
        <p:blipFill>
          <a:blip r:embed="rId3">
            <a:alphaModFix/>
          </a:blip>
          <a:stretch>
            <a:fillRect/>
          </a:stretch>
        </p:blipFill>
        <p:spPr>
          <a:xfrm>
            <a:off x="1826613" y="2288700"/>
            <a:ext cx="5490775" cy="2478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6"/>
          <p:cNvSpPr txBox="1"/>
          <p:nvPr>
            <p:ph type="title"/>
          </p:nvPr>
        </p:nvSpPr>
        <p:spPr>
          <a:xfrm>
            <a:off x="457200" y="205978"/>
            <a:ext cx="82296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Viral Reproduction - Lytic</a:t>
            </a:r>
            <a:endParaRPr/>
          </a:p>
        </p:txBody>
      </p:sp>
      <p:sp>
        <p:nvSpPr>
          <p:cNvPr id="98" name="Google Shape;98;p16"/>
          <p:cNvSpPr txBox="1"/>
          <p:nvPr>
            <p:ph idx="1" type="body"/>
          </p:nvPr>
        </p:nvSpPr>
        <p:spPr>
          <a:xfrm>
            <a:off x="457200" y="1460500"/>
            <a:ext cx="4301100" cy="346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Step 2: The virus injects its DNA into the host cell.</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sz="2400"/>
              <a:t>(Viruses can have genetic material in the form of DNA or RNA.)</a:t>
            </a:r>
            <a:endParaRPr sz="2400"/>
          </a:p>
        </p:txBody>
      </p:sp>
      <p:pic>
        <p:nvPicPr>
          <p:cNvPr id="99" name="Google Shape;99;p16"/>
          <p:cNvPicPr preferRelativeResize="0"/>
          <p:nvPr/>
        </p:nvPicPr>
        <p:blipFill>
          <a:blip r:embed="rId3">
            <a:alphaModFix/>
          </a:blip>
          <a:stretch>
            <a:fillRect/>
          </a:stretch>
        </p:blipFill>
        <p:spPr>
          <a:xfrm>
            <a:off x="5096900" y="1744100"/>
            <a:ext cx="3589900" cy="2898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